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drawings/drawing1.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5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5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2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charts/chart5.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charts/chart1.xml" ContentType="application/vnd.openxmlformats-officedocument.drawingml.chart+xml"/>
  <Override PartName="/ppt/theme/theme1.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1" r:id="rId3"/>
  </p:sldMasterIdLst>
  <p:notesMasterIdLst>
    <p:notesMasterId r:id="rId59"/>
  </p:notesMasterIdLst>
  <p:sldIdLst>
    <p:sldId id="294" r:id="rId4"/>
    <p:sldId id="297" r:id="rId5"/>
    <p:sldId id="298" r:id="rId6"/>
    <p:sldId id="337" r:id="rId7"/>
    <p:sldId id="329" r:id="rId8"/>
    <p:sldId id="300" r:id="rId9"/>
    <p:sldId id="301" r:id="rId10"/>
    <p:sldId id="308" r:id="rId11"/>
    <p:sldId id="302" r:id="rId12"/>
    <p:sldId id="309" r:id="rId13"/>
    <p:sldId id="303" r:id="rId14"/>
    <p:sldId id="330" r:id="rId15"/>
    <p:sldId id="311" r:id="rId16"/>
    <p:sldId id="304" r:id="rId17"/>
    <p:sldId id="312" r:id="rId18"/>
    <p:sldId id="315" r:id="rId19"/>
    <p:sldId id="339" r:id="rId20"/>
    <p:sldId id="331" r:id="rId21"/>
    <p:sldId id="316" r:id="rId22"/>
    <p:sldId id="317" r:id="rId23"/>
    <p:sldId id="318" r:id="rId24"/>
    <p:sldId id="314" r:id="rId25"/>
    <p:sldId id="346" r:id="rId26"/>
    <p:sldId id="313" r:id="rId27"/>
    <p:sldId id="340" r:id="rId28"/>
    <p:sldId id="341" r:id="rId29"/>
    <p:sldId id="342" r:id="rId30"/>
    <p:sldId id="343" r:id="rId31"/>
    <p:sldId id="344" r:id="rId32"/>
    <p:sldId id="323" r:id="rId33"/>
    <p:sldId id="324" r:id="rId34"/>
    <p:sldId id="321" r:id="rId35"/>
    <p:sldId id="305" r:id="rId36"/>
    <p:sldId id="306" r:id="rId37"/>
    <p:sldId id="322" r:id="rId38"/>
    <p:sldId id="333" r:id="rId39"/>
    <p:sldId id="336" r:id="rId40"/>
    <p:sldId id="332" r:id="rId41"/>
    <p:sldId id="335" r:id="rId42"/>
    <p:sldId id="326" r:id="rId43"/>
    <p:sldId id="327" r:id="rId44"/>
    <p:sldId id="328" r:id="rId45"/>
    <p:sldId id="256" r:id="rId46"/>
    <p:sldId id="257" r:id="rId47"/>
    <p:sldId id="258" r:id="rId48"/>
    <p:sldId id="286" r:id="rId49"/>
    <p:sldId id="290" r:id="rId50"/>
    <p:sldId id="289" r:id="rId51"/>
    <p:sldId id="282" r:id="rId52"/>
    <p:sldId id="292" r:id="rId53"/>
    <p:sldId id="284" r:id="rId54"/>
    <p:sldId id="283" r:id="rId55"/>
    <p:sldId id="345" r:id="rId56"/>
    <p:sldId id="268" r:id="rId57"/>
    <p:sldId id="285"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1504"/>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15396"/>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customXml" Target="../customXml/item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an.graham\Desktop\Rutland%20Weather%20Data%20&amp;%20Graphs%20(Final%20Version).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lan.graham\Desktop\Bond%20Island%20Cs%20melanura3b-graph.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lan.graham\Desktop\Bond%20Island%20Cs%20melanura3b-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4713704969901"/>
          <c:y val="0.1698389458272328"/>
          <c:w val="0.61214999828873262"/>
          <c:h val="0.57686676427525618"/>
        </c:manualLayout>
      </c:layout>
      <c:barChart>
        <c:barDir val="col"/>
        <c:grouping val="clustered"/>
        <c:varyColors val="0"/>
        <c:ser>
          <c:idx val="3"/>
          <c:order val="3"/>
          <c:tx>
            <c:v>Precipitation</c:v>
          </c:tx>
          <c:spPr>
            <a:solidFill>
              <a:srgbClr val="000000"/>
            </a:solidFill>
            <a:ln w="38100">
              <a:solidFill>
                <a:srgbClr val="000000"/>
              </a:solidFill>
              <a:prstDash val="solid"/>
            </a:ln>
          </c:spPr>
          <c:invertIfNegative val="0"/>
          <c:val>
            <c:numRef>
              <c:f>Sheet1!$F$2:$F$206</c:f>
              <c:numCache>
                <c:formatCode>General</c:formatCode>
                <c:ptCount val="205"/>
                <c:pt idx="0">
                  <c:v>7.0000000000000007E-2</c:v>
                </c:pt>
                <c:pt idx="1">
                  <c:v>0</c:v>
                </c:pt>
                <c:pt idx="2">
                  <c:v>0</c:v>
                </c:pt>
                <c:pt idx="3">
                  <c:v>0</c:v>
                </c:pt>
                <c:pt idx="4">
                  <c:v>0</c:v>
                </c:pt>
                <c:pt idx="5">
                  <c:v>0</c:v>
                </c:pt>
                <c:pt idx="6">
                  <c:v>0</c:v>
                </c:pt>
                <c:pt idx="7">
                  <c:v>0</c:v>
                </c:pt>
                <c:pt idx="8">
                  <c:v>0.17</c:v>
                </c:pt>
                <c:pt idx="9">
                  <c:v>0.5</c:v>
                </c:pt>
                <c:pt idx="10">
                  <c:v>0.01</c:v>
                </c:pt>
                <c:pt idx="11">
                  <c:v>0.23</c:v>
                </c:pt>
                <c:pt idx="12">
                  <c:v>0.02</c:v>
                </c:pt>
                <c:pt idx="13">
                  <c:v>0.02</c:v>
                </c:pt>
                <c:pt idx="14">
                  <c:v>0</c:v>
                </c:pt>
                <c:pt idx="15">
                  <c:v>0.05</c:v>
                </c:pt>
                <c:pt idx="16">
                  <c:v>0</c:v>
                </c:pt>
                <c:pt idx="17">
                  <c:v>0</c:v>
                </c:pt>
                <c:pt idx="18">
                  <c:v>0.76</c:v>
                </c:pt>
                <c:pt idx="19">
                  <c:v>0.06</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0.2</c:v>
                </c:pt>
                <c:pt idx="38">
                  <c:v>0</c:v>
                </c:pt>
                <c:pt idx="39">
                  <c:v>0</c:v>
                </c:pt>
                <c:pt idx="40">
                  <c:v>0.06</c:v>
                </c:pt>
                <c:pt idx="41">
                  <c:v>0</c:v>
                </c:pt>
                <c:pt idx="42">
                  <c:v>0</c:v>
                </c:pt>
                <c:pt idx="43">
                  <c:v>0</c:v>
                </c:pt>
                <c:pt idx="44">
                  <c:v>7.0000000000000007E-2</c:v>
                </c:pt>
                <c:pt idx="45">
                  <c:v>0</c:v>
                </c:pt>
                <c:pt idx="46">
                  <c:v>0</c:v>
                </c:pt>
                <c:pt idx="47">
                  <c:v>0</c:v>
                </c:pt>
                <c:pt idx="48">
                  <c:v>0.17</c:v>
                </c:pt>
                <c:pt idx="49">
                  <c:v>0</c:v>
                </c:pt>
                <c:pt idx="50">
                  <c:v>0.11</c:v>
                </c:pt>
                <c:pt idx="51">
                  <c:v>0.46</c:v>
                </c:pt>
                <c:pt idx="52">
                  <c:v>0.12</c:v>
                </c:pt>
                <c:pt idx="53">
                  <c:v>0.72</c:v>
                </c:pt>
                <c:pt idx="54">
                  <c:v>0.68</c:v>
                </c:pt>
                <c:pt idx="55">
                  <c:v>7.0000000000000007E-2</c:v>
                </c:pt>
                <c:pt idx="56">
                  <c:v>0</c:v>
                </c:pt>
                <c:pt idx="57">
                  <c:v>0</c:v>
                </c:pt>
                <c:pt idx="58">
                  <c:v>7.0000000000000007E-2</c:v>
                </c:pt>
                <c:pt idx="59">
                  <c:v>0</c:v>
                </c:pt>
                <c:pt idx="60">
                  <c:v>0</c:v>
                </c:pt>
                <c:pt idx="61">
                  <c:v>0</c:v>
                </c:pt>
                <c:pt idx="62">
                  <c:v>0.7</c:v>
                </c:pt>
                <c:pt idx="63">
                  <c:v>0</c:v>
                </c:pt>
                <c:pt idx="64">
                  <c:v>0</c:v>
                </c:pt>
                <c:pt idx="65">
                  <c:v>0</c:v>
                </c:pt>
                <c:pt idx="66">
                  <c:v>0.03</c:v>
                </c:pt>
                <c:pt idx="67">
                  <c:v>0.18</c:v>
                </c:pt>
                <c:pt idx="68">
                  <c:v>0.21</c:v>
                </c:pt>
                <c:pt idx="69">
                  <c:v>0</c:v>
                </c:pt>
                <c:pt idx="70">
                  <c:v>0.05</c:v>
                </c:pt>
                <c:pt idx="71">
                  <c:v>0.49</c:v>
                </c:pt>
                <c:pt idx="72">
                  <c:v>0.02</c:v>
                </c:pt>
                <c:pt idx="73">
                  <c:v>0.03</c:v>
                </c:pt>
                <c:pt idx="74">
                  <c:v>0</c:v>
                </c:pt>
                <c:pt idx="75">
                  <c:v>0</c:v>
                </c:pt>
                <c:pt idx="76">
                  <c:v>7.0000000000000007E-2</c:v>
                </c:pt>
                <c:pt idx="77">
                  <c:v>0.04</c:v>
                </c:pt>
                <c:pt idx="78">
                  <c:v>0.04</c:v>
                </c:pt>
                <c:pt idx="79">
                  <c:v>0</c:v>
                </c:pt>
                <c:pt idx="80">
                  <c:v>0</c:v>
                </c:pt>
                <c:pt idx="81">
                  <c:v>0.03</c:v>
                </c:pt>
                <c:pt idx="82">
                  <c:v>0</c:v>
                </c:pt>
                <c:pt idx="83">
                  <c:v>0</c:v>
                </c:pt>
                <c:pt idx="84">
                  <c:v>0.45</c:v>
                </c:pt>
                <c:pt idx="85">
                  <c:v>0</c:v>
                </c:pt>
                <c:pt idx="86">
                  <c:v>0</c:v>
                </c:pt>
                <c:pt idx="91">
                  <c:v>0.38</c:v>
                </c:pt>
                <c:pt idx="92">
                  <c:v>0.35</c:v>
                </c:pt>
                <c:pt idx="93">
                  <c:v>0.16</c:v>
                </c:pt>
                <c:pt idx="94">
                  <c:v>0.53</c:v>
                </c:pt>
                <c:pt idx="95">
                  <c:v>0.15</c:v>
                </c:pt>
                <c:pt idx="96">
                  <c:v>0.01</c:v>
                </c:pt>
                <c:pt idx="97">
                  <c:v>0.79</c:v>
                </c:pt>
                <c:pt idx="98">
                  <c:v>0.21</c:v>
                </c:pt>
                <c:pt idx="99">
                  <c:v>0.01</c:v>
                </c:pt>
                <c:pt idx="100">
                  <c:v>0.13</c:v>
                </c:pt>
                <c:pt idx="101">
                  <c:v>0</c:v>
                </c:pt>
                <c:pt idx="102">
                  <c:v>0</c:v>
                </c:pt>
                <c:pt idx="103">
                  <c:v>0</c:v>
                </c:pt>
                <c:pt idx="104">
                  <c:v>0</c:v>
                </c:pt>
                <c:pt idx="105">
                  <c:v>0</c:v>
                </c:pt>
                <c:pt idx="106">
                  <c:v>0</c:v>
                </c:pt>
                <c:pt idx="107">
                  <c:v>0</c:v>
                </c:pt>
                <c:pt idx="108">
                  <c:v>0.1</c:v>
                </c:pt>
                <c:pt idx="109">
                  <c:v>0.23</c:v>
                </c:pt>
                <c:pt idx="110">
                  <c:v>0.13</c:v>
                </c:pt>
                <c:pt idx="111">
                  <c:v>0</c:v>
                </c:pt>
                <c:pt idx="112">
                  <c:v>0.02</c:v>
                </c:pt>
                <c:pt idx="113">
                  <c:v>0.88</c:v>
                </c:pt>
                <c:pt idx="114">
                  <c:v>0.01</c:v>
                </c:pt>
                <c:pt idx="115">
                  <c:v>0</c:v>
                </c:pt>
                <c:pt idx="116">
                  <c:v>0</c:v>
                </c:pt>
                <c:pt idx="117">
                  <c:v>0</c:v>
                </c:pt>
                <c:pt idx="118">
                  <c:v>0.15</c:v>
                </c:pt>
                <c:pt idx="119">
                  <c:v>0</c:v>
                </c:pt>
                <c:pt idx="120">
                  <c:v>0</c:v>
                </c:pt>
                <c:pt idx="121">
                  <c:v>0</c:v>
                </c:pt>
                <c:pt idx="122">
                  <c:v>0.21</c:v>
                </c:pt>
                <c:pt idx="123">
                  <c:v>0</c:v>
                </c:pt>
                <c:pt idx="124">
                  <c:v>0.23</c:v>
                </c:pt>
                <c:pt idx="125">
                  <c:v>0.81</c:v>
                </c:pt>
                <c:pt idx="126">
                  <c:v>0</c:v>
                </c:pt>
                <c:pt idx="127">
                  <c:v>0</c:v>
                </c:pt>
                <c:pt idx="128">
                  <c:v>0</c:v>
                </c:pt>
                <c:pt idx="129">
                  <c:v>0</c:v>
                </c:pt>
                <c:pt idx="130">
                  <c:v>0.53</c:v>
                </c:pt>
                <c:pt idx="131">
                  <c:v>0</c:v>
                </c:pt>
                <c:pt idx="132">
                  <c:v>0</c:v>
                </c:pt>
                <c:pt idx="133">
                  <c:v>0</c:v>
                </c:pt>
                <c:pt idx="134">
                  <c:v>0.22</c:v>
                </c:pt>
                <c:pt idx="135">
                  <c:v>0.05</c:v>
                </c:pt>
                <c:pt idx="136">
                  <c:v>0</c:v>
                </c:pt>
                <c:pt idx="137">
                  <c:v>0</c:v>
                </c:pt>
                <c:pt idx="138">
                  <c:v>0</c:v>
                </c:pt>
                <c:pt idx="139">
                  <c:v>0</c:v>
                </c:pt>
                <c:pt idx="140">
                  <c:v>0</c:v>
                </c:pt>
                <c:pt idx="141">
                  <c:v>0</c:v>
                </c:pt>
                <c:pt idx="142">
                  <c:v>0</c:v>
                </c:pt>
                <c:pt idx="143">
                  <c:v>0.06</c:v>
                </c:pt>
                <c:pt idx="144">
                  <c:v>0</c:v>
                </c:pt>
                <c:pt idx="145">
                  <c:v>0</c:v>
                </c:pt>
                <c:pt idx="146">
                  <c:v>0</c:v>
                </c:pt>
                <c:pt idx="148">
                  <c:v>0</c:v>
                </c:pt>
                <c:pt idx="149">
                  <c:v>0.74</c:v>
                </c:pt>
                <c:pt idx="150">
                  <c:v>0</c:v>
                </c:pt>
                <c:pt idx="151">
                  <c:v>0</c:v>
                </c:pt>
                <c:pt idx="152">
                  <c:v>0.2</c:v>
                </c:pt>
                <c:pt idx="153">
                  <c:v>0</c:v>
                </c:pt>
                <c:pt idx="154">
                  <c:v>0.64</c:v>
                </c:pt>
                <c:pt idx="155">
                  <c:v>0</c:v>
                </c:pt>
                <c:pt idx="156">
                  <c:v>0.01</c:v>
                </c:pt>
                <c:pt idx="157">
                  <c:v>0.11</c:v>
                </c:pt>
                <c:pt idx="158">
                  <c:v>0</c:v>
                </c:pt>
                <c:pt idx="159">
                  <c:v>0.01</c:v>
                </c:pt>
                <c:pt idx="160">
                  <c:v>0</c:v>
                </c:pt>
                <c:pt idx="161">
                  <c:v>0</c:v>
                </c:pt>
                <c:pt idx="162">
                  <c:v>0.28000000000000003</c:v>
                </c:pt>
                <c:pt idx="163">
                  <c:v>0.59</c:v>
                </c:pt>
                <c:pt idx="164">
                  <c:v>0.65</c:v>
                </c:pt>
                <c:pt idx="165">
                  <c:v>0.15</c:v>
                </c:pt>
                <c:pt idx="166">
                  <c:v>0</c:v>
                </c:pt>
                <c:pt idx="167">
                  <c:v>0</c:v>
                </c:pt>
                <c:pt idx="168">
                  <c:v>0.06</c:v>
                </c:pt>
                <c:pt idx="169">
                  <c:v>0</c:v>
                </c:pt>
                <c:pt idx="170">
                  <c:v>0</c:v>
                </c:pt>
                <c:pt idx="171">
                  <c:v>0</c:v>
                </c:pt>
                <c:pt idx="172">
                  <c:v>0</c:v>
                </c:pt>
                <c:pt idx="173">
                  <c:v>0.13</c:v>
                </c:pt>
                <c:pt idx="174">
                  <c:v>0.4</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0.26</c:v>
                </c:pt>
                <c:pt idx="189">
                  <c:v>0.02</c:v>
                </c:pt>
                <c:pt idx="190">
                  <c:v>0</c:v>
                </c:pt>
                <c:pt idx="191">
                  <c:v>0</c:v>
                </c:pt>
                <c:pt idx="192">
                  <c:v>0</c:v>
                </c:pt>
                <c:pt idx="193">
                  <c:v>0</c:v>
                </c:pt>
                <c:pt idx="194">
                  <c:v>0</c:v>
                </c:pt>
                <c:pt idx="195">
                  <c:v>0</c:v>
                </c:pt>
                <c:pt idx="196">
                  <c:v>0</c:v>
                </c:pt>
                <c:pt idx="197">
                  <c:v>0</c:v>
                </c:pt>
                <c:pt idx="198">
                  <c:v>0</c:v>
                </c:pt>
                <c:pt idx="199">
                  <c:v>0.22</c:v>
                </c:pt>
                <c:pt idx="200">
                  <c:v>0.39</c:v>
                </c:pt>
                <c:pt idx="201">
                  <c:v>0.03</c:v>
                </c:pt>
                <c:pt idx="202">
                  <c:v>0</c:v>
                </c:pt>
                <c:pt idx="203">
                  <c:v>0</c:v>
                </c:pt>
                <c:pt idx="204">
                  <c:v>0.01</c:v>
                </c:pt>
              </c:numCache>
            </c:numRef>
          </c:val>
        </c:ser>
        <c:dLbls>
          <c:showLegendKey val="0"/>
          <c:showVal val="0"/>
          <c:showCatName val="0"/>
          <c:showSerName val="0"/>
          <c:showPercent val="0"/>
          <c:showBubbleSize val="0"/>
        </c:dLbls>
        <c:gapWidth val="150"/>
        <c:axId val="197862144"/>
        <c:axId val="197863680"/>
      </c:barChart>
      <c:lineChart>
        <c:grouping val="standard"/>
        <c:varyColors val="0"/>
        <c:ser>
          <c:idx val="0"/>
          <c:order val="0"/>
          <c:tx>
            <c:strRef>
              <c:f>Sheet1!$B$1</c:f>
              <c:strCache>
                <c:ptCount val="1"/>
                <c:pt idx="0">
                  <c:v>MaxT</c:v>
                </c:pt>
              </c:strCache>
            </c:strRef>
          </c:tx>
          <c:spPr>
            <a:ln w="12700">
              <a:solidFill>
                <a:srgbClr val="3366FF"/>
              </a:solidFill>
              <a:prstDash val="solid"/>
            </a:ln>
          </c:spPr>
          <c:marker>
            <c:symbol val="diamond"/>
            <c:size val="5"/>
            <c:spPr>
              <a:solidFill>
                <a:srgbClr val="000080"/>
              </a:solidFill>
              <a:ln>
                <a:solidFill>
                  <a:srgbClr val="000080"/>
                </a:solidFill>
                <a:prstDash val="solid"/>
              </a:ln>
            </c:spPr>
          </c:marker>
          <c:cat>
            <c:numRef>
              <c:f>Sheet1!$E$2:$E$206</c:f>
              <c:numCache>
                <c:formatCode>m/d/yyyy</c:formatCode>
                <c:ptCount val="205"/>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pt idx="30">
                  <c:v>41395</c:v>
                </c:pt>
                <c:pt idx="31">
                  <c:v>41396</c:v>
                </c:pt>
                <c:pt idx="32">
                  <c:v>41397</c:v>
                </c:pt>
                <c:pt idx="33">
                  <c:v>41398</c:v>
                </c:pt>
                <c:pt idx="34">
                  <c:v>41399</c:v>
                </c:pt>
                <c:pt idx="35">
                  <c:v>41400</c:v>
                </c:pt>
                <c:pt idx="36">
                  <c:v>41401</c:v>
                </c:pt>
                <c:pt idx="37">
                  <c:v>41402</c:v>
                </c:pt>
                <c:pt idx="38">
                  <c:v>41403</c:v>
                </c:pt>
                <c:pt idx="39">
                  <c:v>41404</c:v>
                </c:pt>
                <c:pt idx="40">
                  <c:v>41405</c:v>
                </c:pt>
                <c:pt idx="41">
                  <c:v>41406</c:v>
                </c:pt>
                <c:pt idx="42">
                  <c:v>41407</c:v>
                </c:pt>
                <c:pt idx="43">
                  <c:v>41408</c:v>
                </c:pt>
                <c:pt idx="44">
                  <c:v>41409</c:v>
                </c:pt>
                <c:pt idx="45">
                  <c:v>41410</c:v>
                </c:pt>
                <c:pt idx="46">
                  <c:v>41411</c:v>
                </c:pt>
                <c:pt idx="47">
                  <c:v>41412</c:v>
                </c:pt>
                <c:pt idx="48">
                  <c:v>41413</c:v>
                </c:pt>
                <c:pt idx="49">
                  <c:v>41414</c:v>
                </c:pt>
                <c:pt idx="50">
                  <c:v>41415</c:v>
                </c:pt>
                <c:pt idx="51">
                  <c:v>41416</c:v>
                </c:pt>
                <c:pt idx="52">
                  <c:v>41417</c:v>
                </c:pt>
                <c:pt idx="53">
                  <c:v>41418</c:v>
                </c:pt>
                <c:pt idx="54">
                  <c:v>41419</c:v>
                </c:pt>
                <c:pt idx="55">
                  <c:v>41420</c:v>
                </c:pt>
                <c:pt idx="56">
                  <c:v>41421</c:v>
                </c:pt>
                <c:pt idx="57">
                  <c:v>41422</c:v>
                </c:pt>
                <c:pt idx="58">
                  <c:v>41423</c:v>
                </c:pt>
                <c:pt idx="59">
                  <c:v>41424</c:v>
                </c:pt>
                <c:pt idx="60">
                  <c:v>41425</c:v>
                </c:pt>
                <c:pt idx="61">
                  <c:v>41426</c:v>
                </c:pt>
                <c:pt idx="62">
                  <c:v>41427</c:v>
                </c:pt>
                <c:pt idx="63">
                  <c:v>41428</c:v>
                </c:pt>
                <c:pt idx="64">
                  <c:v>41429</c:v>
                </c:pt>
                <c:pt idx="65">
                  <c:v>41430</c:v>
                </c:pt>
                <c:pt idx="66">
                  <c:v>41431</c:v>
                </c:pt>
                <c:pt idx="67">
                  <c:v>41432</c:v>
                </c:pt>
                <c:pt idx="68">
                  <c:v>41433</c:v>
                </c:pt>
                <c:pt idx="69">
                  <c:v>41434</c:v>
                </c:pt>
                <c:pt idx="70">
                  <c:v>41435</c:v>
                </c:pt>
                <c:pt idx="71">
                  <c:v>41436</c:v>
                </c:pt>
                <c:pt idx="72">
                  <c:v>41437</c:v>
                </c:pt>
                <c:pt idx="73">
                  <c:v>41438</c:v>
                </c:pt>
                <c:pt idx="74">
                  <c:v>41439</c:v>
                </c:pt>
                <c:pt idx="75">
                  <c:v>41440</c:v>
                </c:pt>
                <c:pt idx="76">
                  <c:v>41441</c:v>
                </c:pt>
                <c:pt idx="77">
                  <c:v>41442</c:v>
                </c:pt>
                <c:pt idx="78">
                  <c:v>41443</c:v>
                </c:pt>
                <c:pt idx="79">
                  <c:v>41444</c:v>
                </c:pt>
                <c:pt idx="80">
                  <c:v>41445</c:v>
                </c:pt>
                <c:pt idx="81">
                  <c:v>41446</c:v>
                </c:pt>
                <c:pt idx="82">
                  <c:v>41447</c:v>
                </c:pt>
                <c:pt idx="83">
                  <c:v>41448</c:v>
                </c:pt>
                <c:pt idx="84">
                  <c:v>41449</c:v>
                </c:pt>
                <c:pt idx="85">
                  <c:v>41450</c:v>
                </c:pt>
                <c:pt idx="86">
                  <c:v>41451</c:v>
                </c:pt>
                <c:pt idx="87">
                  <c:v>41452</c:v>
                </c:pt>
                <c:pt idx="88">
                  <c:v>41453</c:v>
                </c:pt>
                <c:pt idx="89">
                  <c:v>41454</c:v>
                </c:pt>
                <c:pt idx="90">
                  <c:v>41455</c:v>
                </c:pt>
                <c:pt idx="91">
                  <c:v>41456</c:v>
                </c:pt>
                <c:pt idx="92">
                  <c:v>41457</c:v>
                </c:pt>
                <c:pt idx="93">
                  <c:v>41458</c:v>
                </c:pt>
                <c:pt idx="94">
                  <c:v>41459</c:v>
                </c:pt>
                <c:pt idx="95">
                  <c:v>41460</c:v>
                </c:pt>
                <c:pt idx="96">
                  <c:v>41461</c:v>
                </c:pt>
                <c:pt idx="97">
                  <c:v>41462</c:v>
                </c:pt>
                <c:pt idx="98">
                  <c:v>41463</c:v>
                </c:pt>
                <c:pt idx="99">
                  <c:v>41464</c:v>
                </c:pt>
                <c:pt idx="100">
                  <c:v>41465</c:v>
                </c:pt>
                <c:pt idx="101">
                  <c:v>41466</c:v>
                </c:pt>
                <c:pt idx="102">
                  <c:v>41467</c:v>
                </c:pt>
                <c:pt idx="103">
                  <c:v>41468</c:v>
                </c:pt>
                <c:pt idx="104">
                  <c:v>41469</c:v>
                </c:pt>
                <c:pt idx="105">
                  <c:v>41470</c:v>
                </c:pt>
                <c:pt idx="106">
                  <c:v>41471</c:v>
                </c:pt>
                <c:pt idx="107">
                  <c:v>41472</c:v>
                </c:pt>
                <c:pt idx="108">
                  <c:v>41473</c:v>
                </c:pt>
                <c:pt idx="109">
                  <c:v>41474</c:v>
                </c:pt>
                <c:pt idx="110">
                  <c:v>41475</c:v>
                </c:pt>
                <c:pt idx="111">
                  <c:v>41476</c:v>
                </c:pt>
                <c:pt idx="112">
                  <c:v>41477</c:v>
                </c:pt>
                <c:pt idx="113">
                  <c:v>41478</c:v>
                </c:pt>
                <c:pt idx="114">
                  <c:v>41479</c:v>
                </c:pt>
                <c:pt idx="115">
                  <c:v>41480</c:v>
                </c:pt>
                <c:pt idx="116">
                  <c:v>41481</c:v>
                </c:pt>
                <c:pt idx="117">
                  <c:v>41482</c:v>
                </c:pt>
                <c:pt idx="118">
                  <c:v>41483</c:v>
                </c:pt>
                <c:pt idx="119">
                  <c:v>41484</c:v>
                </c:pt>
                <c:pt idx="120">
                  <c:v>41485</c:v>
                </c:pt>
                <c:pt idx="121">
                  <c:v>41486</c:v>
                </c:pt>
                <c:pt idx="122">
                  <c:v>41487</c:v>
                </c:pt>
                <c:pt idx="123">
                  <c:v>41488</c:v>
                </c:pt>
                <c:pt idx="124">
                  <c:v>41489</c:v>
                </c:pt>
                <c:pt idx="125">
                  <c:v>41490</c:v>
                </c:pt>
                <c:pt idx="126">
                  <c:v>41491</c:v>
                </c:pt>
                <c:pt idx="127">
                  <c:v>41492</c:v>
                </c:pt>
                <c:pt idx="128">
                  <c:v>41493</c:v>
                </c:pt>
                <c:pt idx="129">
                  <c:v>41494</c:v>
                </c:pt>
                <c:pt idx="130">
                  <c:v>41495</c:v>
                </c:pt>
                <c:pt idx="131">
                  <c:v>41496</c:v>
                </c:pt>
                <c:pt idx="132">
                  <c:v>41497</c:v>
                </c:pt>
                <c:pt idx="133">
                  <c:v>41498</c:v>
                </c:pt>
                <c:pt idx="134">
                  <c:v>41499</c:v>
                </c:pt>
                <c:pt idx="135">
                  <c:v>41500</c:v>
                </c:pt>
                <c:pt idx="136">
                  <c:v>41501</c:v>
                </c:pt>
                <c:pt idx="137">
                  <c:v>41502</c:v>
                </c:pt>
                <c:pt idx="138">
                  <c:v>41503</c:v>
                </c:pt>
                <c:pt idx="139">
                  <c:v>41504</c:v>
                </c:pt>
                <c:pt idx="140">
                  <c:v>41505</c:v>
                </c:pt>
                <c:pt idx="141">
                  <c:v>41506</c:v>
                </c:pt>
                <c:pt idx="142">
                  <c:v>41507</c:v>
                </c:pt>
                <c:pt idx="143">
                  <c:v>41508</c:v>
                </c:pt>
                <c:pt idx="144">
                  <c:v>41509</c:v>
                </c:pt>
                <c:pt idx="145">
                  <c:v>41510</c:v>
                </c:pt>
                <c:pt idx="146">
                  <c:v>41511</c:v>
                </c:pt>
                <c:pt idx="147">
                  <c:v>41512</c:v>
                </c:pt>
                <c:pt idx="148">
                  <c:v>41513</c:v>
                </c:pt>
                <c:pt idx="149">
                  <c:v>41514</c:v>
                </c:pt>
                <c:pt idx="150">
                  <c:v>41515</c:v>
                </c:pt>
                <c:pt idx="151">
                  <c:v>41516</c:v>
                </c:pt>
                <c:pt idx="152">
                  <c:v>41517</c:v>
                </c:pt>
                <c:pt idx="153">
                  <c:v>41518</c:v>
                </c:pt>
                <c:pt idx="154">
                  <c:v>41519</c:v>
                </c:pt>
                <c:pt idx="155">
                  <c:v>41520</c:v>
                </c:pt>
                <c:pt idx="156">
                  <c:v>41521</c:v>
                </c:pt>
                <c:pt idx="157">
                  <c:v>41522</c:v>
                </c:pt>
                <c:pt idx="158">
                  <c:v>41523</c:v>
                </c:pt>
                <c:pt idx="159">
                  <c:v>41524</c:v>
                </c:pt>
                <c:pt idx="160">
                  <c:v>41525</c:v>
                </c:pt>
                <c:pt idx="161">
                  <c:v>41526</c:v>
                </c:pt>
                <c:pt idx="162">
                  <c:v>41527</c:v>
                </c:pt>
                <c:pt idx="163">
                  <c:v>41528</c:v>
                </c:pt>
                <c:pt idx="164">
                  <c:v>41529</c:v>
                </c:pt>
                <c:pt idx="165">
                  <c:v>41530</c:v>
                </c:pt>
                <c:pt idx="166">
                  <c:v>41531</c:v>
                </c:pt>
                <c:pt idx="167">
                  <c:v>41532</c:v>
                </c:pt>
                <c:pt idx="168">
                  <c:v>41533</c:v>
                </c:pt>
                <c:pt idx="169">
                  <c:v>41534</c:v>
                </c:pt>
                <c:pt idx="170">
                  <c:v>41535</c:v>
                </c:pt>
                <c:pt idx="171">
                  <c:v>41536</c:v>
                </c:pt>
                <c:pt idx="172">
                  <c:v>41537</c:v>
                </c:pt>
                <c:pt idx="173">
                  <c:v>41538</c:v>
                </c:pt>
                <c:pt idx="174">
                  <c:v>41539</c:v>
                </c:pt>
                <c:pt idx="175">
                  <c:v>41540</c:v>
                </c:pt>
                <c:pt idx="176">
                  <c:v>41541</c:v>
                </c:pt>
                <c:pt idx="177">
                  <c:v>41542</c:v>
                </c:pt>
                <c:pt idx="178">
                  <c:v>41543</c:v>
                </c:pt>
                <c:pt idx="179">
                  <c:v>41544</c:v>
                </c:pt>
                <c:pt idx="180">
                  <c:v>41545</c:v>
                </c:pt>
                <c:pt idx="181">
                  <c:v>41546</c:v>
                </c:pt>
                <c:pt idx="182">
                  <c:v>41547</c:v>
                </c:pt>
                <c:pt idx="183">
                  <c:v>41548</c:v>
                </c:pt>
                <c:pt idx="184">
                  <c:v>41549</c:v>
                </c:pt>
                <c:pt idx="185">
                  <c:v>41550</c:v>
                </c:pt>
                <c:pt idx="186">
                  <c:v>41551</c:v>
                </c:pt>
                <c:pt idx="187">
                  <c:v>41552</c:v>
                </c:pt>
                <c:pt idx="188">
                  <c:v>41553</c:v>
                </c:pt>
                <c:pt idx="189">
                  <c:v>41554</c:v>
                </c:pt>
                <c:pt idx="190">
                  <c:v>41555</c:v>
                </c:pt>
                <c:pt idx="191">
                  <c:v>41556</c:v>
                </c:pt>
                <c:pt idx="192">
                  <c:v>41557</c:v>
                </c:pt>
                <c:pt idx="193">
                  <c:v>41558</c:v>
                </c:pt>
                <c:pt idx="194">
                  <c:v>41559</c:v>
                </c:pt>
                <c:pt idx="195">
                  <c:v>41560</c:v>
                </c:pt>
                <c:pt idx="196">
                  <c:v>41561</c:v>
                </c:pt>
                <c:pt idx="197">
                  <c:v>41562</c:v>
                </c:pt>
                <c:pt idx="198">
                  <c:v>41563</c:v>
                </c:pt>
                <c:pt idx="199">
                  <c:v>41564</c:v>
                </c:pt>
                <c:pt idx="200">
                  <c:v>41565</c:v>
                </c:pt>
                <c:pt idx="201">
                  <c:v>41566</c:v>
                </c:pt>
                <c:pt idx="202">
                  <c:v>41567</c:v>
                </c:pt>
                <c:pt idx="203">
                  <c:v>41568</c:v>
                </c:pt>
                <c:pt idx="204">
                  <c:v>41569</c:v>
                </c:pt>
              </c:numCache>
            </c:numRef>
          </c:cat>
          <c:val>
            <c:numRef>
              <c:f>Sheet1!$B$2:$B$206</c:f>
              <c:numCache>
                <c:formatCode>General</c:formatCode>
                <c:ptCount val="205"/>
                <c:pt idx="0">
                  <c:v>46</c:v>
                </c:pt>
                <c:pt idx="1">
                  <c:v>34</c:v>
                </c:pt>
                <c:pt idx="2">
                  <c:v>39</c:v>
                </c:pt>
                <c:pt idx="3">
                  <c:v>48</c:v>
                </c:pt>
                <c:pt idx="4">
                  <c:v>50</c:v>
                </c:pt>
                <c:pt idx="5">
                  <c:v>39</c:v>
                </c:pt>
                <c:pt idx="6">
                  <c:v>59</c:v>
                </c:pt>
                <c:pt idx="7">
                  <c:v>55</c:v>
                </c:pt>
                <c:pt idx="8">
                  <c:v>59</c:v>
                </c:pt>
                <c:pt idx="9">
                  <c:v>50</c:v>
                </c:pt>
                <c:pt idx="10">
                  <c:v>41</c:v>
                </c:pt>
                <c:pt idx="11">
                  <c:v>34</c:v>
                </c:pt>
                <c:pt idx="12">
                  <c:v>48</c:v>
                </c:pt>
                <c:pt idx="13">
                  <c:v>43</c:v>
                </c:pt>
                <c:pt idx="14">
                  <c:v>61</c:v>
                </c:pt>
                <c:pt idx="15">
                  <c:v>61</c:v>
                </c:pt>
                <c:pt idx="16">
                  <c:v>55</c:v>
                </c:pt>
                <c:pt idx="17">
                  <c:v>61</c:v>
                </c:pt>
                <c:pt idx="18">
                  <c:v>72</c:v>
                </c:pt>
                <c:pt idx="19">
                  <c:v>48</c:v>
                </c:pt>
                <c:pt idx="20">
                  <c:v>45</c:v>
                </c:pt>
                <c:pt idx="21">
                  <c:v>54</c:v>
                </c:pt>
                <c:pt idx="22">
                  <c:v>45</c:v>
                </c:pt>
                <c:pt idx="23">
                  <c:v>73</c:v>
                </c:pt>
                <c:pt idx="24">
                  <c:v>57</c:v>
                </c:pt>
                <c:pt idx="25">
                  <c:v>54</c:v>
                </c:pt>
                <c:pt idx="26">
                  <c:v>61</c:v>
                </c:pt>
                <c:pt idx="27">
                  <c:v>72</c:v>
                </c:pt>
                <c:pt idx="28">
                  <c:v>64</c:v>
                </c:pt>
                <c:pt idx="29">
                  <c:v>70</c:v>
                </c:pt>
                <c:pt idx="30">
                  <c:v>75</c:v>
                </c:pt>
                <c:pt idx="31">
                  <c:v>79</c:v>
                </c:pt>
                <c:pt idx="32">
                  <c:v>68</c:v>
                </c:pt>
                <c:pt idx="33">
                  <c:v>73</c:v>
                </c:pt>
                <c:pt idx="34">
                  <c:v>73</c:v>
                </c:pt>
                <c:pt idx="35">
                  <c:v>75</c:v>
                </c:pt>
                <c:pt idx="36">
                  <c:v>81</c:v>
                </c:pt>
                <c:pt idx="37">
                  <c:v>72</c:v>
                </c:pt>
                <c:pt idx="38">
                  <c:v>68</c:v>
                </c:pt>
                <c:pt idx="39">
                  <c:v>73</c:v>
                </c:pt>
                <c:pt idx="40">
                  <c:v>68</c:v>
                </c:pt>
                <c:pt idx="41">
                  <c:v>57</c:v>
                </c:pt>
                <c:pt idx="42">
                  <c:v>46</c:v>
                </c:pt>
                <c:pt idx="43">
                  <c:v>52</c:v>
                </c:pt>
                <c:pt idx="44">
                  <c:v>61</c:v>
                </c:pt>
                <c:pt idx="45">
                  <c:v>73</c:v>
                </c:pt>
                <c:pt idx="46">
                  <c:v>64</c:v>
                </c:pt>
                <c:pt idx="47">
                  <c:v>70</c:v>
                </c:pt>
                <c:pt idx="48">
                  <c:v>66</c:v>
                </c:pt>
                <c:pt idx="49">
                  <c:v>72</c:v>
                </c:pt>
                <c:pt idx="50">
                  <c:v>79</c:v>
                </c:pt>
                <c:pt idx="51">
                  <c:v>81</c:v>
                </c:pt>
                <c:pt idx="52">
                  <c:v>77</c:v>
                </c:pt>
                <c:pt idx="53">
                  <c:v>63</c:v>
                </c:pt>
                <c:pt idx="54">
                  <c:v>43</c:v>
                </c:pt>
                <c:pt idx="55">
                  <c:v>48</c:v>
                </c:pt>
                <c:pt idx="56">
                  <c:v>66</c:v>
                </c:pt>
                <c:pt idx="57">
                  <c:v>72</c:v>
                </c:pt>
                <c:pt idx="58">
                  <c:v>66</c:v>
                </c:pt>
                <c:pt idx="59">
                  <c:v>84</c:v>
                </c:pt>
                <c:pt idx="60">
                  <c:v>88</c:v>
                </c:pt>
                <c:pt idx="61">
                  <c:v>88</c:v>
                </c:pt>
                <c:pt idx="62">
                  <c:v>84</c:v>
                </c:pt>
                <c:pt idx="63">
                  <c:v>70</c:v>
                </c:pt>
                <c:pt idx="64">
                  <c:v>64</c:v>
                </c:pt>
                <c:pt idx="65">
                  <c:v>70</c:v>
                </c:pt>
                <c:pt idx="66">
                  <c:v>72</c:v>
                </c:pt>
                <c:pt idx="67">
                  <c:v>55</c:v>
                </c:pt>
                <c:pt idx="68">
                  <c:v>63</c:v>
                </c:pt>
                <c:pt idx="69">
                  <c:v>73</c:v>
                </c:pt>
                <c:pt idx="70">
                  <c:v>70</c:v>
                </c:pt>
                <c:pt idx="71">
                  <c:v>59</c:v>
                </c:pt>
                <c:pt idx="72">
                  <c:v>64</c:v>
                </c:pt>
                <c:pt idx="73">
                  <c:v>63</c:v>
                </c:pt>
                <c:pt idx="74">
                  <c:v>72</c:v>
                </c:pt>
                <c:pt idx="75">
                  <c:v>73</c:v>
                </c:pt>
                <c:pt idx="76">
                  <c:v>72</c:v>
                </c:pt>
                <c:pt idx="77">
                  <c:v>73</c:v>
                </c:pt>
                <c:pt idx="78">
                  <c:v>61</c:v>
                </c:pt>
                <c:pt idx="79">
                  <c:v>63</c:v>
                </c:pt>
                <c:pt idx="80">
                  <c:v>81</c:v>
                </c:pt>
                <c:pt idx="81">
                  <c:v>88</c:v>
                </c:pt>
                <c:pt idx="82">
                  <c:v>72</c:v>
                </c:pt>
                <c:pt idx="83">
                  <c:v>82</c:v>
                </c:pt>
                <c:pt idx="84">
                  <c:v>79</c:v>
                </c:pt>
                <c:pt idx="85">
                  <c:v>81</c:v>
                </c:pt>
                <c:pt idx="86">
                  <c:v>82</c:v>
                </c:pt>
                <c:pt idx="91">
                  <c:v>72</c:v>
                </c:pt>
                <c:pt idx="92">
                  <c:v>81</c:v>
                </c:pt>
                <c:pt idx="93">
                  <c:v>84</c:v>
                </c:pt>
                <c:pt idx="94">
                  <c:v>86</c:v>
                </c:pt>
                <c:pt idx="95">
                  <c:v>88</c:v>
                </c:pt>
                <c:pt idx="96">
                  <c:v>82</c:v>
                </c:pt>
                <c:pt idx="97">
                  <c:v>84</c:v>
                </c:pt>
                <c:pt idx="98">
                  <c:v>77</c:v>
                </c:pt>
                <c:pt idx="99">
                  <c:v>82</c:v>
                </c:pt>
                <c:pt idx="100">
                  <c:v>81</c:v>
                </c:pt>
                <c:pt idx="101">
                  <c:v>79</c:v>
                </c:pt>
                <c:pt idx="102">
                  <c:v>79</c:v>
                </c:pt>
                <c:pt idx="103">
                  <c:v>79</c:v>
                </c:pt>
                <c:pt idx="104">
                  <c:v>82</c:v>
                </c:pt>
                <c:pt idx="105">
                  <c:v>88</c:v>
                </c:pt>
                <c:pt idx="106">
                  <c:v>88</c:v>
                </c:pt>
                <c:pt idx="107">
                  <c:v>90</c:v>
                </c:pt>
                <c:pt idx="108">
                  <c:v>90</c:v>
                </c:pt>
                <c:pt idx="109">
                  <c:v>90</c:v>
                </c:pt>
                <c:pt idx="110">
                  <c:v>82</c:v>
                </c:pt>
                <c:pt idx="111">
                  <c:v>75</c:v>
                </c:pt>
                <c:pt idx="112">
                  <c:v>79</c:v>
                </c:pt>
                <c:pt idx="113">
                  <c:v>75</c:v>
                </c:pt>
                <c:pt idx="114">
                  <c:v>72</c:v>
                </c:pt>
                <c:pt idx="115">
                  <c:v>68</c:v>
                </c:pt>
                <c:pt idx="116">
                  <c:v>70</c:v>
                </c:pt>
                <c:pt idx="117">
                  <c:v>79</c:v>
                </c:pt>
                <c:pt idx="118">
                  <c:v>75</c:v>
                </c:pt>
                <c:pt idx="119">
                  <c:v>79</c:v>
                </c:pt>
                <c:pt idx="120">
                  <c:v>73</c:v>
                </c:pt>
                <c:pt idx="121">
                  <c:v>77</c:v>
                </c:pt>
                <c:pt idx="122">
                  <c:v>79</c:v>
                </c:pt>
                <c:pt idx="123">
                  <c:v>79</c:v>
                </c:pt>
                <c:pt idx="124">
                  <c:v>75</c:v>
                </c:pt>
                <c:pt idx="125">
                  <c:v>70</c:v>
                </c:pt>
                <c:pt idx="126">
                  <c:v>70</c:v>
                </c:pt>
                <c:pt idx="127">
                  <c:v>73</c:v>
                </c:pt>
                <c:pt idx="128">
                  <c:v>79</c:v>
                </c:pt>
                <c:pt idx="129">
                  <c:v>81</c:v>
                </c:pt>
                <c:pt idx="130">
                  <c:v>73</c:v>
                </c:pt>
                <c:pt idx="131">
                  <c:v>73</c:v>
                </c:pt>
                <c:pt idx="132">
                  <c:v>73</c:v>
                </c:pt>
                <c:pt idx="133">
                  <c:v>75</c:v>
                </c:pt>
                <c:pt idx="134">
                  <c:v>66</c:v>
                </c:pt>
                <c:pt idx="135">
                  <c:v>68</c:v>
                </c:pt>
                <c:pt idx="136">
                  <c:v>70</c:v>
                </c:pt>
                <c:pt idx="137">
                  <c:v>73</c:v>
                </c:pt>
                <c:pt idx="138">
                  <c:v>75</c:v>
                </c:pt>
                <c:pt idx="139">
                  <c:v>73</c:v>
                </c:pt>
                <c:pt idx="140">
                  <c:v>79</c:v>
                </c:pt>
                <c:pt idx="141">
                  <c:v>81</c:v>
                </c:pt>
                <c:pt idx="142">
                  <c:v>82</c:v>
                </c:pt>
                <c:pt idx="143">
                  <c:v>82</c:v>
                </c:pt>
                <c:pt idx="144">
                  <c:v>70</c:v>
                </c:pt>
                <c:pt idx="145">
                  <c:v>73</c:v>
                </c:pt>
                <c:pt idx="146">
                  <c:v>75</c:v>
                </c:pt>
                <c:pt idx="147">
                  <c:v>99</c:v>
                </c:pt>
                <c:pt idx="148">
                  <c:v>79</c:v>
                </c:pt>
                <c:pt idx="149">
                  <c:v>82</c:v>
                </c:pt>
                <c:pt idx="150">
                  <c:v>77</c:v>
                </c:pt>
                <c:pt idx="151">
                  <c:v>81</c:v>
                </c:pt>
                <c:pt idx="152">
                  <c:v>77</c:v>
                </c:pt>
                <c:pt idx="153">
                  <c:v>79</c:v>
                </c:pt>
                <c:pt idx="154">
                  <c:v>79</c:v>
                </c:pt>
                <c:pt idx="155">
                  <c:v>72</c:v>
                </c:pt>
                <c:pt idx="156">
                  <c:v>75</c:v>
                </c:pt>
                <c:pt idx="157">
                  <c:v>63</c:v>
                </c:pt>
                <c:pt idx="158">
                  <c:v>64</c:v>
                </c:pt>
                <c:pt idx="159">
                  <c:v>70</c:v>
                </c:pt>
                <c:pt idx="160">
                  <c:v>61</c:v>
                </c:pt>
                <c:pt idx="161">
                  <c:v>66</c:v>
                </c:pt>
                <c:pt idx="162">
                  <c:v>73</c:v>
                </c:pt>
                <c:pt idx="163">
                  <c:v>90</c:v>
                </c:pt>
                <c:pt idx="164">
                  <c:v>82</c:v>
                </c:pt>
                <c:pt idx="165">
                  <c:v>64</c:v>
                </c:pt>
                <c:pt idx="166">
                  <c:v>59</c:v>
                </c:pt>
                <c:pt idx="167">
                  <c:v>64</c:v>
                </c:pt>
                <c:pt idx="168">
                  <c:v>55</c:v>
                </c:pt>
                <c:pt idx="169">
                  <c:v>61</c:v>
                </c:pt>
                <c:pt idx="170">
                  <c:v>68</c:v>
                </c:pt>
                <c:pt idx="171">
                  <c:v>73</c:v>
                </c:pt>
                <c:pt idx="172">
                  <c:v>79</c:v>
                </c:pt>
                <c:pt idx="173">
                  <c:v>73</c:v>
                </c:pt>
                <c:pt idx="174">
                  <c:v>63</c:v>
                </c:pt>
                <c:pt idx="175">
                  <c:v>54</c:v>
                </c:pt>
                <c:pt idx="176">
                  <c:v>61</c:v>
                </c:pt>
                <c:pt idx="177">
                  <c:v>64</c:v>
                </c:pt>
                <c:pt idx="178">
                  <c:v>63</c:v>
                </c:pt>
                <c:pt idx="179">
                  <c:v>59</c:v>
                </c:pt>
                <c:pt idx="180">
                  <c:v>72</c:v>
                </c:pt>
                <c:pt idx="181">
                  <c:v>72</c:v>
                </c:pt>
                <c:pt idx="182">
                  <c:v>72</c:v>
                </c:pt>
                <c:pt idx="183">
                  <c:v>73</c:v>
                </c:pt>
                <c:pt idx="184">
                  <c:v>73</c:v>
                </c:pt>
                <c:pt idx="185">
                  <c:v>70</c:v>
                </c:pt>
                <c:pt idx="186">
                  <c:v>63</c:v>
                </c:pt>
                <c:pt idx="187">
                  <c:v>59</c:v>
                </c:pt>
                <c:pt idx="188">
                  <c:v>55</c:v>
                </c:pt>
                <c:pt idx="189">
                  <c:v>72</c:v>
                </c:pt>
                <c:pt idx="190">
                  <c:v>59</c:v>
                </c:pt>
                <c:pt idx="191">
                  <c:v>63</c:v>
                </c:pt>
                <c:pt idx="192">
                  <c:v>63</c:v>
                </c:pt>
                <c:pt idx="193">
                  <c:v>68</c:v>
                </c:pt>
                <c:pt idx="194">
                  <c:v>63</c:v>
                </c:pt>
                <c:pt idx="195">
                  <c:v>64</c:v>
                </c:pt>
                <c:pt idx="196">
                  <c:v>61</c:v>
                </c:pt>
                <c:pt idx="197">
                  <c:v>63</c:v>
                </c:pt>
                <c:pt idx="198">
                  <c:v>64</c:v>
                </c:pt>
                <c:pt idx="199">
                  <c:v>64</c:v>
                </c:pt>
                <c:pt idx="200">
                  <c:v>57</c:v>
                </c:pt>
                <c:pt idx="201">
                  <c:v>63</c:v>
                </c:pt>
                <c:pt idx="202">
                  <c:v>54</c:v>
                </c:pt>
                <c:pt idx="203">
                  <c:v>61</c:v>
                </c:pt>
                <c:pt idx="204">
                  <c:v>54</c:v>
                </c:pt>
              </c:numCache>
            </c:numRef>
          </c:val>
          <c:smooth val="0"/>
        </c:ser>
        <c:ser>
          <c:idx val="1"/>
          <c:order val="1"/>
          <c:tx>
            <c:strRef>
              <c:f>Sheet1!$C$1</c:f>
              <c:strCache>
                <c:ptCount val="1"/>
                <c:pt idx="0">
                  <c:v>MinT</c:v>
                </c:pt>
              </c:strCache>
            </c:strRef>
          </c:tx>
          <c:spPr>
            <a:ln w="12700">
              <a:solidFill>
                <a:srgbClr val="FFFF00"/>
              </a:solidFill>
              <a:prstDash val="solid"/>
            </a:ln>
          </c:spPr>
          <c:marker>
            <c:symbol val="square"/>
            <c:size val="5"/>
            <c:spPr>
              <a:solidFill>
                <a:srgbClr val="FFFF00"/>
              </a:solidFill>
              <a:ln>
                <a:solidFill>
                  <a:srgbClr val="FFFF00"/>
                </a:solidFill>
                <a:prstDash val="solid"/>
              </a:ln>
            </c:spPr>
          </c:marker>
          <c:cat>
            <c:numRef>
              <c:f>Sheet1!$E$2:$E$206</c:f>
              <c:numCache>
                <c:formatCode>m/d/yyyy</c:formatCode>
                <c:ptCount val="205"/>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pt idx="30">
                  <c:v>41395</c:v>
                </c:pt>
                <c:pt idx="31">
                  <c:v>41396</c:v>
                </c:pt>
                <c:pt idx="32">
                  <c:v>41397</c:v>
                </c:pt>
                <c:pt idx="33">
                  <c:v>41398</c:v>
                </c:pt>
                <c:pt idx="34">
                  <c:v>41399</c:v>
                </c:pt>
                <c:pt idx="35">
                  <c:v>41400</c:v>
                </c:pt>
                <c:pt idx="36">
                  <c:v>41401</c:v>
                </c:pt>
                <c:pt idx="37">
                  <c:v>41402</c:v>
                </c:pt>
                <c:pt idx="38">
                  <c:v>41403</c:v>
                </c:pt>
                <c:pt idx="39">
                  <c:v>41404</c:v>
                </c:pt>
                <c:pt idx="40">
                  <c:v>41405</c:v>
                </c:pt>
                <c:pt idx="41">
                  <c:v>41406</c:v>
                </c:pt>
                <c:pt idx="42">
                  <c:v>41407</c:v>
                </c:pt>
                <c:pt idx="43">
                  <c:v>41408</c:v>
                </c:pt>
                <c:pt idx="44">
                  <c:v>41409</c:v>
                </c:pt>
                <c:pt idx="45">
                  <c:v>41410</c:v>
                </c:pt>
                <c:pt idx="46">
                  <c:v>41411</c:v>
                </c:pt>
                <c:pt idx="47">
                  <c:v>41412</c:v>
                </c:pt>
                <c:pt idx="48">
                  <c:v>41413</c:v>
                </c:pt>
                <c:pt idx="49">
                  <c:v>41414</c:v>
                </c:pt>
                <c:pt idx="50">
                  <c:v>41415</c:v>
                </c:pt>
                <c:pt idx="51">
                  <c:v>41416</c:v>
                </c:pt>
                <c:pt idx="52">
                  <c:v>41417</c:v>
                </c:pt>
                <c:pt idx="53">
                  <c:v>41418</c:v>
                </c:pt>
                <c:pt idx="54">
                  <c:v>41419</c:v>
                </c:pt>
                <c:pt idx="55">
                  <c:v>41420</c:v>
                </c:pt>
                <c:pt idx="56">
                  <c:v>41421</c:v>
                </c:pt>
                <c:pt idx="57">
                  <c:v>41422</c:v>
                </c:pt>
                <c:pt idx="58">
                  <c:v>41423</c:v>
                </c:pt>
                <c:pt idx="59">
                  <c:v>41424</c:v>
                </c:pt>
                <c:pt idx="60">
                  <c:v>41425</c:v>
                </c:pt>
                <c:pt idx="61">
                  <c:v>41426</c:v>
                </c:pt>
                <c:pt idx="62">
                  <c:v>41427</c:v>
                </c:pt>
                <c:pt idx="63">
                  <c:v>41428</c:v>
                </c:pt>
                <c:pt idx="64">
                  <c:v>41429</c:v>
                </c:pt>
                <c:pt idx="65">
                  <c:v>41430</c:v>
                </c:pt>
                <c:pt idx="66">
                  <c:v>41431</c:v>
                </c:pt>
                <c:pt idx="67">
                  <c:v>41432</c:v>
                </c:pt>
                <c:pt idx="68">
                  <c:v>41433</c:v>
                </c:pt>
                <c:pt idx="69">
                  <c:v>41434</c:v>
                </c:pt>
                <c:pt idx="70">
                  <c:v>41435</c:v>
                </c:pt>
                <c:pt idx="71">
                  <c:v>41436</c:v>
                </c:pt>
                <c:pt idx="72">
                  <c:v>41437</c:v>
                </c:pt>
                <c:pt idx="73">
                  <c:v>41438</c:v>
                </c:pt>
                <c:pt idx="74">
                  <c:v>41439</c:v>
                </c:pt>
                <c:pt idx="75">
                  <c:v>41440</c:v>
                </c:pt>
                <c:pt idx="76">
                  <c:v>41441</c:v>
                </c:pt>
                <c:pt idx="77">
                  <c:v>41442</c:v>
                </c:pt>
                <c:pt idx="78">
                  <c:v>41443</c:v>
                </c:pt>
                <c:pt idx="79">
                  <c:v>41444</c:v>
                </c:pt>
                <c:pt idx="80">
                  <c:v>41445</c:v>
                </c:pt>
                <c:pt idx="81">
                  <c:v>41446</c:v>
                </c:pt>
                <c:pt idx="82">
                  <c:v>41447</c:v>
                </c:pt>
                <c:pt idx="83">
                  <c:v>41448</c:v>
                </c:pt>
                <c:pt idx="84">
                  <c:v>41449</c:v>
                </c:pt>
                <c:pt idx="85">
                  <c:v>41450</c:v>
                </c:pt>
                <c:pt idx="86">
                  <c:v>41451</c:v>
                </c:pt>
                <c:pt idx="87">
                  <c:v>41452</c:v>
                </c:pt>
                <c:pt idx="88">
                  <c:v>41453</c:v>
                </c:pt>
                <c:pt idx="89">
                  <c:v>41454</c:v>
                </c:pt>
                <c:pt idx="90">
                  <c:v>41455</c:v>
                </c:pt>
                <c:pt idx="91">
                  <c:v>41456</c:v>
                </c:pt>
                <c:pt idx="92">
                  <c:v>41457</c:v>
                </c:pt>
                <c:pt idx="93">
                  <c:v>41458</c:v>
                </c:pt>
                <c:pt idx="94">
                  <c:v>41459</c:v>
                </c:pt>
                <c:pt idx="95">
                  <c:v>41460</c:v>
                </c:pt>
                <c:pt idx="96">
                  <c:v>41461</c:v>
                </c:pt>
                <c:pt idx="97">
                  <c:v>41462</c:v>
                </c:pt>
                <c:pt idx="98">
                  <c:v>41463</c:v>
                </c:pt>
                <c:pt idx="99">
                  <c:v>41464</c:v>
                </c:pt>
                <c:pt idx="100">
                  <c:v>41465</c:v>
                </c:pt>
                <c:pt idx="101">
                  <c:v>41466</c:v>
                </c:pt>
                <c:pt idx="102">
                  <c:v>41467</c:v>
                </c:pt>
                <c:pt idx="103">
                  <c:v>41468</c:v>
                </c:pt>
                <c:pt idx="104">
                  <c:v>41469</c:v>
                </c:pt>
                <c:pt idx="105">
                  <c:v>41470</c:v>
                </c:pt>
                <c:pt idx="106">
                  <c:v>41471</c:v>
                </c:pt>
                <c:pt idx="107">
                  <c:v>41472</c:v>
                </c:pt>
                <c:pt idx="108">
                  <c:v>41473</c:v>
                </c:pt>
                <c:pt idx="109">
                  <c:v>41474</c:v>
                </c:pt>
                <c:pt idx="110">
                  <c:v>41475</c:v>
                </c:pt>
                <c:pt idx="111">
                  <c:v>41476</c:v>
                </c:pt>
                <c:pt idx="112">
                  <c:v>41477</c:v>
                </c:pt>
                <c:pt idx="113">
                  <c:v>41478</c:v>
                </c:pt>
                <c:pt idx="114">
                  <c:v>41479</c:v>
                </c:pt>
                <c:pt idx="115">
                  <c:v>41480</c:v>
                </c:pt>
                <c:pt idx="116">
                  <c:v>41481</c:v>
                </c:pt>
                <c:pt idx="117">
                  <c:v>41482</c:v>
                </c:pt>
                <c:pt idx="118">
                  <c:v>41483</c:v>
                </c:pt>
                <c:pt idx="119">
                  <c:v>41484</c:v>
                </c:pt>
                <c:pt idx="120">
                  <c:v>41485</c:v>
                </c:pt>
                <c:pt idx="121">
                  <c:v>41486</c:v>
                </c:pt>
                <c:pt idx="122">
                  <c:v>41487</c:v>
                </c:pt>
                <c:pt idx="123">
                  <c:v>41488</c:v>
                </c:pt>
                <c:pt idx="124">
                  <c:v>41489</c:v>
                </c:pt>
                <c:pt idx="125">
                  <c:v>41490</c:v>
                </c:pt>
                <c:pt idx="126">
                  <c:v>41491</c:v>
                </c:pt>
                <c:pt idx="127">
                  <c:v>41492</c:v>
                </c:pt>
                <c:pt idx="128">
                  <c:v>41493</c:v>
                </c:pt>
                <c:pt idx="129">
                  <c:v>41494</c:v>
                </c:pt>
                <c:pt idx="130">
                  <c:v>41495</c:v>
                </c:pt>
                <c:pt idx="131">
                  <c:v>41496</c:v>
                </c:pt>
                <c:pt idx="132">
                  <c:v>41497</c:v>
                </c:pt>
                <c:pt idx="133">
                  <c:v>41498</c:v>
                </c:pt>
                <c:pt idx="134">
                  <c:v>41499</c:v>
                </c:pt>
                <c:pt idx="135">
                  <c:v>41500</c:v>
                </c:pt>
                <c:pt idx="136">
                  <c:v>41501</c:v>
                </c:pt>
                <c:pt idx="137">
                  <c:v>41502</c:v>
                </c:pt>
                <c:pt idx="138">
                  <c:v>41503</c:v>
                </c:pt>
                <c:pt idx="139">
                  <c:v>41504</c:v>
                </c:pt>
                <c:pt idx="140">
                  <c:v>41505</c:v>
                </c:pt>
                <c:pt idx="141">
                  <c:v>41506</c:v>
                </c:pt>
                <c:pt idx="142">
                  <c:v>41507</c:v>
                </c:pt>
                <c:pt idx="143">
                  <c:v>41508</c:v>
                </c:pt>
                <c:pt idx="144">
                  <c:v>41509</c:v>
                </c:pt>
                <c:pt idx="145">
                  <c:v>41510</c:v>
                </c:pt>
                <c:pt idx="146">
                  <c:v>41511</c:v>
                </c:pt>
                <c:pt idx="147">
                  <c:v>41512</c:v>
                </c:pt>
                <c:pt idx="148">
                  <c:v>41513</c:v>
                </c:pt>
                <c:pt idx="149">
                  <c:v>41514</c:v>
                </c:pt>
                <c:pt idx="150">
                  <c:v>41515</c:v>
                </c:pt>
                <c:pt idx="151">
                  <c:v>41516</c:v>
                </c:pt>
                <c:pt idx="152">
                  <c:v>41517</c:v>
                </c:pt>
                <c:pt idx="153">
                  <c:v>41518</c:v>
                </c:pt>
                <c:pt idx="154">
                  <c:v>41519</c:v>
                </c:pt>
                <c:pt idx="155">
                  <c:v>41520</c:v>
                </c:pt>
                <c:pt idx="156">
                  <c:v>41521</c:v>
                </c:pt>
                <c:pt idx="157">
                  <c:v>41522</c:v>
                </c:pt>
                <c:pt idx="158">
                  <c:v>41523</c:v>
                </c:pt>
                <c:pt idx="159">
                  <c:v>41524</c:v>
                </c:pt>
                <c:pt idx="160">
                  <c:v>41525</c:v>
                </c:pt>
                <c:pt idx="161">
                  <c:v>41526</c:v>
                </c:pt>
                <c:pt idx="162">
                  <c:v>41527</c:v>
                </c:pt>
                <c:pt idx="163">
                  <c:v>41528</c:v>
                </c:pt>
                <c:pt idx="164">
                  <c:v>41529</c:v>
                </c:pt>
                <c:pt idx="165">
                  <c:v>41530</c:v>
                </c:pt>
                <c:pt idx="166">
                  <c:v>41531</c:v>
                </c:pt>
                <c:pt idx="167">
                  <c:v>41532</c:v>
                </c:pt>
                <c:pt idx="168">
                  <c:v>41533</c:v>
                </c:pt>
                <c:pt idx="169">
                  <c:v>41534</c:v>
                </c:pt>
                <c:pt idx="170">
                  <c:v>41535</c:v>
                </c:pt>
                <c:pt idx="171">
                  <c:v>41536</c:v>
                </c:pt>
                <c:pt idx="172">
                  <c:v>41537</c:v>
                </c:pt>
                <c:pt idx="173">
                  <c:v>41538</c:v>
                </c:pt>
                <c:pt idx="174">
                  <c:v>41539</c:v>
                </c:pt>
                <c:pt idx="175">
                  <c:v>41540</c:v>
                </c:pt>
                <c:pt idx="176">
                  <c:v>41541</c:v>
                </c:pt>
                <c:pt idx="177">
                  <c:v>41542</c:v>
                </c:pt>
                <c:pt idx="178">
                  <c:v>41543</c:v>
                </c:pt>
                <c:pt idx="179">
                  <c:v>41544</c:v>
                </c:pt>
                <c:pt idx="180">
                  <c:v>41545</c:v>
                </c:pt>
                <c:pt idx="181">
                  <c:v>41546</c:v>
                </c:pt>
                <c:pt idx="182">
                  <c:v>41547</c:v>
                </c:pt>
                <c:pt idx="183">
                  <c:v>41548</c:v>
                </c:pt>
                <c:pt idx="184">
                  <c:v>41549</c:v>
                </c:pt>
                <c:pt idx="185">
                  <c:v>41550</c:v>
                </c:pt>
                <c:pt idx="186">
                  <c:v>41551</c:v>
                </c:pt>
                <c:pt idx="187">
                  <c:v>41552</c:v>
                </c:pt>
                <c:pt idx="188">
                  <c:v>41553</c:v>
                </c:pt>
                <c:pt idx="189">
                  <c:v>41554</c:v>
                </c:pt>
                <c:pt idx="190">
                  <c:v>41555</c:v>
                </c:pt>
                <c:pt idx="191">
                  <c:v>41556</c:v>
                </c:pt>
                <c:pt idx="192">
                  <c:v>41557</c:v>
                </c:pt>
                <c:pt idx="193">
                  <c:v>41558</c:v>
                </c:pt>
                <c:pt idx="194">
                  <c:v>41559</c:v>
                </c:pt>
                <c:pt idx="195">
                  <c:v>41560</c:v>
                </c:pt>
                <c:pt idx="196">
                  <c:v>41561</c:v>
                </c:pt>
                <c:pt idx="197">
                  <c:v>41562</c:v>
                </c:pt>
                <c:pt idx="198">
                  <c:v>41563</c:v>
                </c:pt>
                <c:pt idx="199">
                  <c:v>41564</c:v>
                </c:pt>
                <c:pt idx="200">
                  <c:v>41565</c:v>
                </c:pt>
                <c:pt idx="201">
                  <c:v>41566</c:v>
                </c:pt>
                <c:pt idx="202">
                  <c:v>41567</c:v>
                </c:pt>
                <c:pt idx="203">
                  <c:v>41568</c:v>
                </c:pt>
                <c:pt idx="204">
                  <c:v>41569</c:v>
                </c:pt>
              </c:numCache>
            </c:numRef>
          </c:cat>
          <c:val>
            <c:numRef>
              <c:f>Sheet1!$C$2:$C$206</c:f>
              <c:numCache>
                <c:formatCode>General</c:formatCode>
                <c:ptCount val="205"/>
                <c:pt idx="0">
                  <c:v>28</c:v>
                </c:pt>
                <c:pt idx="1">
                  <c:v>23</c:v>
                </c:pt>
                <c:pt idx="2">
                  <c:v>25</c:v>
                </c:pt>
                <c:pt idx="3">
                  <c:v>23</c:v>
                </c:pt>
                <c:pt idx="4">
                  <c:v>30</c:v>
                </c:pt>
                <c:pt idx="5">
                  <c:v>21</c:v>
                </c:pt>
                <c:pt idx="6">
                  <c:v>30</c:v>
                </c:pt>
                <c:pt idx="7">
                  <c:v>41</c:v>
                </c:pt>
                <c:pt idx="8">
                  <c:v>45</c:v>
                </c:pt>
                <c:pt idx="9">
                  <c:v>41</c:v>
                </c:pt>
                <c:pt idx="10">
                  <c:v>30</c:v>
                </c:pt>
                <c:pt idx="11">
                  <c:v>30</c:v>
                </c:pt>
                <c:pt idx="12">
                  <c:v>34</c:v>
                </c:pt>
                <c:pt idx="13">
                  <c:v>30</c:v>
                </c:pt>
                <c:pt idx="14">
                  <c:v>27</c:v>
                </c:pt>
                <c:pt idx="15">
                  <c:v>45</c:v>
                </c:pt>
                <c:pt idx="16">
                  <c:v>37</c:v>
                </c:pt>
                <c:pt idx="17">
                  <c:v>36</c:v>
                </c:pt>
                <c:pt idx="18">
                  <c:v>45</c:v>
                </c:pt>
                <c:pt idx="19">
                  <c:v>34</c:v>
                </c:pt>
                <c:pt idx="20">
                  <c:v>28</c:v>
                </c:pt>
                <c:pt idx="21">
                  <c:v>28</c:v>
                </c:pt>
                <c:pt idx="22">
                  <c:v>32</c:v>
                </c:pt>
                <c:pt idx="23">
                  <c:v>36</c:v>
                </c:pt>
                <c:pt idx="24">
                  <c:v>36</c:v>
                </c:pt>
                <c:pt idx="25">
                  <c:v>34</c:v>
                </c:pt>
                <c:pt idx="26">
                  <c:v>30</c:v>
                </c:pt>
                <c:pt idx="27">
                  <c:v>36</c:v>
                </c:pt>
                <c:pt idx="28">
                  <c:v>48</c:v>
                </c:pt>
                <c:pt idx="29">
                  <c:v>52</c:v>
                </c:pt>
                <c:pt idx="30">
                  <c:v>43</c:v>
                </c:pt>
                <c:pt idx="31">
                  <c:v>45</c:v>
                </c:pt>
                <c:pt idx="32">
                  <c:v>45</c:v>
                </c:pt>
                <c:pt idx="33">
                  <c:v>43</c:v>
                </c:pt>
                <c:pt idx="34">
                  <c:v>41</c:v>
                </c:pt>
                <c:pt idx="35">
                  <c:v>39</c:v>
                </c:pt>
                <c:pt idx="36">
                  <c:v>43</c:v>
                </c:pt>
                <c:pt idx="37">
                  <c:v>48</c:v>
                </c:pt>
                <c:pt idx="38">
                  <c:v>54</c:v>
                </c:pt>
                <c:pt idx="39">
                  <c:v>48</c:v>
                </c:pt>
                <c:pt idx="40">
                  <c:v>57</c:v>
                </c:pt>
                <c:pt idx="41">
                  <c:v>43</c:v>
                </c:pt>
                <c:pt idx="42">
                  <c:v>37</c:v>
                </c:pt>
                <c:pt idx="43">
                  <c:v>30</c:v>
                </c:pt>
                <c:pt idx="44">
                  <c:v>30</c:v>
                </c:pt>
                <c:pt idx="45">
                  <c:v>43</c:v>
                </c:pt>
                <c:pt idx="46">
                  <c:v>43</c:v>
                </c:pt>
                <c:pt idx="47">
                  <c:v>37</c:v>
                </c:pt>
                <c:pt idx="48">
                  <c:v>45</c:v>
                </c:pt>
                <c:pt idx="49">
                  <c:v>54</c:v>
                </c:pt>
                <c:pt idx="50">
                  <c:v>55</c:v>
                </c:pt>
                <c:pt idx="51">
                  <c:v>55</c:v>
                </c:pt>
                <c:pt idx="52">
                  <c:v>63</c:v>
                </c:pt>
                <c:pt idx="53">
                  <c:v>43</c:v>
                </c:pt>
                <c:pt idx="54">
                  <c:v>37</c:v>
                </c:pt>
                <c:pt idx="55">
                  <c:v>36</c:v>
                </c:pt>
                <c:pt idx="56">
                  <c:v>32</c:v>
                </c:pt>
                <c:pt idx="57">
                  <c:v>39</c:v>
                </c:pt>
                <c:pt idx="58">
                  <c:v>55</c:v>
                </c:pt>
                <c:pt idx="59">
                  <c:v>61</c:v>
                </c:pt>
                <c:pt idx="60">
                  <c:v>59</c:v>
                </c:pt>
                <c:pt idx="61">
                  <c:v>63</c:v>
                </c:pt>
                <c:pt idx="62">
                  <c:v>64</c:v>
                </c:pt>
                <c:pt idx="63">
                  <c:v>54</c:v>
                </c:pt>
                <c:pt idx="64">
                  <c:v>45</c:v>
                </c:pt>
                <c:pt idx="65">
                  <c:v>43</c:v>
                </c:pt>
                <c:pt idx="66">
                  <c:v>52</c:v>
                </c:pt>
                <c:pt idx="67">
                  <c:v>52</c:v>
                </c:pt>
                <c:pt idx="68">
                  <c:v>52</c:v>
                </c:pt>
                <c:pt idx="69">
                  <c:v>55</c:v>
                </c:pt>
                <c:pt idx="70">
                  <c:v>52</c:v>
                </c:pt>
                <c:pt idx="71">
                  <c:v>55</c:v>
                </c:pt>
                <c:pt idx="72">
                  <c:v>54</c:v>
                </c:pt>
                <c:pt idx="73">
                  <c:v>46</c:v>
                </c:pt>
                <c:pt idx="74">
                  <c:v>48</c:v>
                </c:pt>
                <c:pt idx="75">
                  <c:v>45</c:v>
                </c:pt>
                <c:pt idx="76">
                  <c:v>48</c:v>
                </c:pt>
                <c:pt idx="77">
                  <c:v>52</c:v>
                </c:pt>
                <c:pt idx="78">
                  <c:v>52</c:v>
                </c:pt>
                <c:pt idx="79">
                  <c:v>46</c:v>
                </c:pt>
                <c:pt idx="80">
                  <c:v>68</c:v>
                </c:pt>
                <c:pt idx="81">
                  <c:v>66</c:v>
                </c:pt>
                <c:pt idx="82">
                  <c:v>64</c:v>
                </c:pt>
                <c:pt idx="83">
                  <c:v>63</c:v>
                </c:pt>
                <c:pt idx="84">
                  <c:v>61</c:v>
                </c:pt>
                <c:pt idx="85">
                  <c:v>64</c:v>
                </c:pt>
                <c:pt idx="86">
                  <c:v>63</c:v>
                </c:pt>
                <c:pt idx="91">
                  <c:v>63</c:v>
                </c:pt>
                <c:pt idx="92">
                  <c:v>63</c:v>
                </c:pt>
                <c:pt idx="93">
                  <c:v>66</c:v>
                </c:pt>
                <c:pt idx="94">
                  <c:v>66</c:v>
                </c:pt>
                <c:pt idx="95">
                  <c:v>70</c:v>
                </c:pt>
                <c:pt idx="96">
                  <c:v>66</c:v>
                </c:pt>
                <c:pt idx="97">
                  <c:v>63</c:v>
                </c:pt>
                <c:pt idx="98">
                  <c:v>68</c:v>
                </c:pt>
                <c:pt idx="99">
                  <c:v>64</c:v>
                </c:pt>
                <c:pt idx="100">
                  <c:v>70</c:v>
                </c:pt>
                <c:pt idx="101">
                  <c:v>63</c:v>
                </c:pt>
                <c:pt idx="102">
                  <c:v>57</c:v>
                </c:pt>
                <c:pt idx="103">
                  <c:v>59</c:v>
                </c:pt>
                <c:pt idx="104">
                  <c:v>64</c:v>
                </c:pt>
                <c:pt idx="105">
                  <c:v>64</c:v>
                </c:pt>
                <c:pt idx="106">
                  <c:v>63</c:v>
                </c:pt>
                <c:pt idx="107">
                  <c:v>64</c:v>
                </c:pt>
                <c:pt idx="108">
                  <c:v>70</c:v>
                </c:pt>
                <c:pt idx="109">
                  <c:v>70</c:v>
                </c:pt>
                <c:pt idx="110">
                  <c:v>64</c:v>
                </c:pt>
                <c:pt idx="111">
                  <c:v>61</c:v>
                </c:pt>
                <c:pt idx="112">
                  <c:v>57</c:v>
                </c:pt>
                <c:pt idx="113">
                  <c:v>64</c:v>
                </c:pt>
                <c:pt idx="114">
                  <c:v>48</c:v>
                </c:pt>
                <c:pt idx="115">
                  <c:v>45</c:v>
                </c:pt>
                <c:pt idx="116">
                  <c:v>54</c:v>
                </c:pt>
                <c:pt idx="117">
                  <c:v>52</c:v>
                </c:pt>
                <c:pt idx="118">
                  <c:v>61</c:v>
                </c:pt>
                <c:pt idx="119">
                  <c:v>57</c:v>
                </c:pt>
                <c:pt idx="120">
                  <c:v>52</c:v>
                </c:pt>
                <c:pt idx="121">
                  <c:v>54</c:v>
                </c:pt>
                <c:pt idx="122">
                  <c:v>55</c:v>
                </c:pt>
                <c:pt idx="123">
                  <c:v>61</c:v>
                </c:pt>
                <c:pt idx="124">
                  <c:v>57</c:v>
                </c:pt>
                <c:pt idx="125">
                  <c:v>52</c:v>
                </c:pt>
                <c:pt idx="126">
                  <c:v>48</c:v>
                </c:pt>
                <c:pt idx="127">
                  <c:v>46</c:v>
                </c:pt>
                <c:pt idx="128">
                  <c:v>57</c:v>
                </c:pt>
                <c:pt idx="129">
                  <c:v>66</c:v>
                </c:pt>
                <c:pt idx="130">
                  <c:v>70</c:v>
                </c:pt>
                <c:pt idx="131">
                  <c:v>54</c:v>
                </c:pt>
                <c:pt idx="132">
                  <c:v>48</c:v>
                </c:pt>
                <c:pt idx="133">
                  <c:v>52</c:v>
                </c:pt>
                <c:pt idx="134">
                  <c:v>61</c:v>
                </c:pt>
                <c:pt idx="135">
                  <c:v>50</c:v>
                </c:pt>
                <c:pt idx="136">
                  <c:v>46</c:v>
                </c:pt>
                <c:pt idx="137">
                  <c:v>54</c:v>
                </c:pt>
                <c:pt idx="138">
                  <c:v>50</c:v>
                </c:pt>
                <c:pt idx="139">
                  <c:v>54</c:v>
                </c:pt>
                <c:pt idx="140">
                  <c:v>54</c:v>
                </c:pt>
                <c:pt idx="141">
                  <c:v>55</c:v>
                </c:pt>
                <c:pt idx="142">
                  <c:v>57</c:v>
                </c:pt>
                <c:pt idx="143">
                  <c:v>59</c:v>
                </c:pt>
                <c:pt idx="144">
                  <c:v>52</c:v>
                </c:pt>
                <c:pt idx="145">
                  <c:v>45</c:v>
                </c:pt>
                <c:pt idx="146">
                  <c:v>46</c:v>
                </c:pt>
                <c:pt idx="147">
                  <c:v>99</c:v>
                </c:pt>
                <c:pt idx="148">
                  <c:v>64</c:v>
                </c:pt>
                <c:pt idx="149">
                  <c:v>59</c:v>
                </c:pt>
                <c:pt idx="150">
                  <c:v>61</c:v>
                </c:pt>
                <c:pt idx="151">
                  <c:v>61</c:v>
                </c:pt>
                <c:pt idx="152">
                  <c:v>66</c:v>
                </c:pt>
                <c:pt idx="153">
                  <c:v>68</c:v>
                </c:pt>
                <c:pt idx="154">
                  <c:v>63</c:v>
                </c:pt>
                <c:pt idx="155">
                  <c:v>61</c:v>
                </c:pt>
                <c:pt idx="156">
                  <c:v>59</c:v>
                </c:pt>
                <c:pt idx="157">
                  <c:v>45</c:v>
                </c:pt>
                <c:pt idx="158">
                  <c:v>37</c:v>
                </c:pt>
                <c:pt idx="159">
                  <c:v>43</c:v>
                </c:pt>
                <c:pt idx="160">
                  <c:v>43</c:v>
                </c:pt>
                <c:pt idx="161">
                  <c:v>37</c:v>
                </c:pt>
                <c:pt idx="162">
                  <c:v>52</c:v>
                </c:pt>
                <c:pt idx="163">
                  <c:v>64</c:v>
                </c:pt>
                <c:pt idx="164">
                  <c:v>64</c:v>
                </c:pt>
                <c:pt idx="165">
                  <c:v>52</c:v>
                </c:pt>
                <c:pt idx="166">
                  <c:v>48</c:v>
                </c:pt>
                <c:pt idx="167">
                  <c:v>41</c:v>
                </c:pt>
                <c:pt idx="168">
                  <c:v>36</c:v>
                </c:pt>
                <c:pt idx="169">
                  <c:v>32</c:v>
                </c:pt>
                <c:pt idx="170">
                  <c:v>37</c:v>
                </c:pt>
                <c:pt idx="171">
                  <c:v>41</c:v>
                </c:pt>
                <c:pt idx="172">
                  <c:v>45</c:v>
                </c:pt>
                <c:pt idx="173">
                  <c:v>54</c:v>
                </c:pt>
                <c:pt idx="174">
                  <c:v>46</c:v>
                </c:pt>
                <c:pt idx="175">
                  <c:v>36</c:v>
                </c:pt>
                <c:pt idx="176">
                  <c:v>45</c:v>
                </c:pt>
                <c:pt idx="177">
                  <c:v>37</c:v>
                </c:pt>
                <c:pt idx="178">
                  <c:v>39</c:v>
                </c:pt>
                <c:pt idx="179">
                  <c:v>39</c:v>
                </c:pt>
                <c:pt idx="180">
                  <c:v>39</c:v>
                </c:pt>
                <c:pt idx="181">
                  <c:v>43</c:v>
                </c:pt>
                <c:pt idx="182">
                  <c:v>45</c:v>
                </c:pt>
                <c:pt idx="183">
                  <c:v>43</c:v>
                </c:pt>
                <c:pt idx="184">
                  <c:v>46</c:v>
                </c:pt>
                <c:pt idx="185">
                  <c:v>45</c:v>
                </c:pt>
                <c:pt idx="186">
                  <c:v>45</c:v>
                </c:pt>
                <c:pt idx="187">
                  <c:v>54</c:v>
                </c:pt>
                <c:pt idx="188">
                  <c:v>50</c:v>
                </c:pt>
                <c:pt idx="189">
                  <c:v>54</c:v>
                </c:pt>
                <c:pt idx="190">
                  <c:v>39</c:v>
                </c:pt>
                <c:pt idx="191">
                  <c:v>34</c:v>
                </c:pt>
                <c:pt idx="192">
                  <c:v>37</c:v>
                </c:pt>
                <c:pt idx="193">
                  <c:v>45</c:v>
                </c:pt>
                <c:pt idx="194">
                  <c:v>39</c:v>
                </c:pt>
                <c:pt idx="195">
                  <c:v>48</c:v>
                </c:pt>
                <c:pt idx="196">
                  <c:v>43</c:v>
                </c:pt>
                <c:pt idx="197">
                  <c:v>52</c:v>
                </c:pt>
                <c:pt idx="198">
                  <c:v>54</c:v>
                </c:pt>
                <c:pt idx="199">
                  <c:v>52</c:v>
                </c:pt>
                <c:pt idx="200">
                  <c:v>45</c:v>
                </c:pt>
                <c:pt idx="201">
                  <c:v>39</c:v>
                </c:pt>
                <c:pt idx="202">
                  <c:v>39</c:v>
                </c:pt>
                <c:pt idx="203">
                  <c:v>36</c:v>
                </c:pt>
                <c:pt idx="204">
                  <c:v>34</c:v>
                </c:pt>
              </c:numCache>
            </c:numRef>
          </c:val>
          <c:smooth val="0"/>
        </c:ser>
        <c:ser>
          <c:idx val="2"/>
          <c:order val="2"/>
          <c:tx>
            <c:strRef>
              <c:f>Sheet1!$D$1</c:f>
              <c:strCache>
                <c:ptCount val="1"/>
                <c:pt idx="0">
                  <c:v>AvgT</c:v>
                </c:pt>
              </c:strCache>
            </c:strRef>
          </c:tx>
          <c:spPr>
            <a:ln w="12700">
              <a:solidFill>
                <a:srgbClr val="FF99CC"/>
              </a:solidFill>
              <a:prstDash val="solid"/>
            </a:ln>
          </c:spPr>
          <c:marker>
            <c:symbol val="triangle"/>
            <c:size val="5"/>
            <c:spPr>
              <a:solidFill>
                <a:srgbClr val="FF00FF"/>
              </a:solidFill>
              <a:ln>
                <a:solidFill>
                  <a:srgbClr val="FF99CC"/>
                </a:solidFill>
                <a:prstDash val="solid"/>
              </a:ln>
            </c:spPr>
          </c:marker>
          <c:cat>
            <c:numRef>
              <c:f>Sheet1!$E$2:$E$206</c:f>
              <c:numCache>
                <c:formatCode>m/d/yyyy</c:formatCode>
                <c:ptCount val="205"/>
                <c:pt idx="0">
                  <c:v>41365</c:v>
                </c:pt>
                <c:pt idx="1">
                  <c:v>41366</c:v>
                </c:pt>
                <c:pt idx="2">
                  <c:v>41367</c:v>
                </c:pt>
                <c:pt idx="3">
                  <c:v>41368</c:v>
                </c:pt>
                <c:pt idx="4">
                  <c:v>41369</c:v>
                </c:pt>
                <c:pt idx="5">
                  <c:v>41370</c:v>
                </c:pt>
                <c:pt idx="6">
                  <c:v>41371</c:v>
                </c:pt>
                <c:pt idx="7">
                  <c:v>41372</c:v>
                </c:pt>
                <c:pt idx="8">
                  <c:v>41373</c:v>
                </c:pt>
                <c:pt idx="9">
                  <c:v>41374</c:v>
                </c:pt>
                <c:pt idx="10">
                  <c:v>41375</c:v>
                </c:pt>
                <c:pt idx="11">
                  <c:v>41376</c:v>
                </c:pt>
                <c:pt idx="12">
                  <c:v>41377</c:v>
                </c:pt>
                <c:pt idx="13">
                  <c:v>41378</c:v>
                </c:pt>
                <c:pt idx="14">
                  <c:v>41379</c:v>
                </c:pt>
                <c:pt idx="15">
                  <c:v>41380</c:v>
                </c:pt>
                <c:pt idx="16">
                  <c:v>41381</c:v>
                </c:pt>
                <c:pt idx="17">
                  <c:v>41382</c:v>
                </c:pt>
                <c:pt idx="18">
                  <c:v>41383</c:v>
                </c:pt>
                <c:pt idx="19">
                  <c:v>41384</c:v>
                </c:pt>
                <c:pt idx="20">
                  <c:v>41385</c:v>
                </c:pt>
                <c:pt idx="21">
                  <c:v>41386</c:v>
                </c:pt>
                <c:pt idx="22">
                  <c:v>41387</c:v>
                </c:pt>
                <c:pt idx="23">
                  <c:v>41388</c:v>
                </c:pt>
                <c:pt idx="24">
                  <c:v>41389</c:v>
                </c:pt>
                <c:pt idx="25">
                  <c:v>41390</c:v>
                </c:pt>
                <c:pt idx="26">
                  <c:v>41391</c:v>
                </c:pt>
                <c:pt idx="27">
                  <c:v>41392</c:v>
                </c:pt>
                <c:pt idx="28">
                  <c:v>41393</c:v>
                </c:pt>
                <c:pt idx="29">
                  <c:v>41394</c:v>
                </c:pt>
                <c:pt idx="30">
                  <c:v>41395</c:v>
                </c:pt>
                <c:pt idx="31">
                  <c:v>41396</c:v>
                </c:pt>
                <c:pt idx="32">
                  <c:v>41397</c:v>
                </c:pt>
                <c:pt idx="33">
                  <c:v>41398</c:v>
                </c:pt>
                <c:pt idx="34">
                  <c:v>41399</c:v>
                </c:pt>
                <c:pt idx="35">
                  <c:v>41400</c:v>
                </c:pt>
                <c:pt idx="36">
                  <c:v>41401</c:v>
                </c:pt>
                <c:pt idx="37">
                  <c:v>41402</c:v>
                </c:pt>
                <c:pt idx="38">
                  <c:v>41403</c:v>
                </c:pt>
                <c:pt idx="39">
                  <c:v>41404</c:v>
                </c:pt>
                <c:pt idx="40">
                  <c:v>41405</c:v>
                </c:pt>
                <c:pt idx="41">
                  <c:v>41406</c:v>
                </c:pt>
                <c:pt idx="42">
                  <c:v>41407</c:v>
                </c:pt>
                <c:pt idx="43">
                  <c:v>41408</c:v>
                </c:pt>
                <c:pt idx="44">
                  <c:v>41409</c:v>
                </c:pt>
                <c:pt idx="45">
                  <c:v>41410</c:v>
                </c:pt>
                <c:pt idx="46">
                  <c:v>41411</c:v>
                </c:pt>
                <c:pt idx="47">
                  <c:v>41412</c:v>
                </c:pt>
                <c:pt idx="48">
                  <c:v>41413</c:v>
                </c:pt>
                <c:pt idx="49">
                  <c:v>41414</c:v>
                </c:pt>
                <c:pt idx="50">
                  <c:v>41415</c:v>
                </c:pt>
                <c:pt idx="51">
                  <c:v>41416</c:v>
                </c:pt>
                <c:pt idx="52">
                  <c:v>41417</c:v>
                </c:pt>
                <c:pt idx="53">
                  <c:v>41418</c:v>
                </c:pt>
                <c:pt idx="54">
                  <c:v>41419</c:v>
                </c:pt>
                <c:pt idx="55">
                  <c:v>41420</c:v>
                </c:pt>
                <c:pt idx="56">
                  <c:v>41421</c:v>
                </c:pt>
                <c:pt idx="57">
                  <c:v>41422</c:v>
                </c:pt>
                <c:pt idx="58">
                  <c:v>41423</c:v>
                </c:pt>
                <c:pt idx="59">
                  <c:v>41424</c:v>
                </c:pt>
                <c:pt idx="60">
                  <c:v>41425</c:v>
                </c:pt>
                <c:pt idx="61">
                  <c:v>41426</c:v>
                </c:pt>
                <c:pt idx="62">
                  <c:v>41427</c:v>
                </c:pt>
                <c:pt idx="63">
                  <c:v>41428</c:v>
                </c:pt>
                <c:pt idx="64">
                  <c:v>41429</c:v>
                </c:pt>
                <c:pt idx="65">
                  <c:v>41430</c:v>
                </c:pt>
                <c:pt idx="66">
                  <c:v>41431</c:v>
                </c:pt>
                <c:pt idx="67">
                  <c:v>41432</c:v>
                </c:pt>
                <c:pt idx="68">
                  <c:v>41433</c:v>
                </c:pt>
                <c:pt idx="69">
                  <c:v>41434</c:v>
                </c:pt>
                <c:pt idx="70">
                  <c:v>41435</c:v>
                </c:pt>
                <c:pt idx="71">
                  <c:v>41436</c:v>
                </c:pt>
                <c:pt idx="72">
                  <c:v>41437</c:v>
                </c:pt>
                <c:pt idx="73">
                  <c:v>41438</c:v>
                </c:pt>
                <c:pt idx="74">
                  <c:v>41439</c:v>
                </c:pt>
                <c:pt idx="75">
                  <c:v>41440</c:v>
                </c:pt>
                <c:pt idx="76">
                  <c:v>41441</c:v>
                </c:pt>
                <c:pt idx="77">
                  <c:v>41442</c:v>
                </c:pt>
                <c:pt idx="78">
                  <c:v>41443</c:v>
                </c:pt>
                <c:pt idx="79">
                  <c:v>41444</c:v>
                </c:pt>
                <c:pt idx="80">
                  <c:v>41445</c:v>
                </c:pt>
                <c:pt idx="81">
                  <c:v>41446</c:v>
                </c:pt>
                <c:pt idx="82">
                  <c:v>41447</c:v>
                </c:pt>
                <c:pt idx="83">
                  <c:v>41448</c:v>
                </c:pt>
                <c:pt idx="84">
                  <c:v>41449</c:v>
                </c:pt>
                <c:pt idx="85">
                  <c:v>41450</c:v>
                </c:pt>
                <c:pt idx="86">
                  <c:v>41451</c:v>
                </c:pt>
                <c:pt idx="87">
                  <c:v>41452</c:v>
                </c:pt>
                <c:pt idx="88">
                  <c:v>41453</c:v>
                </c:pt>
                <c:pt idx="89">
                  <c:v>41454</c:v>
                </c:pt>
                <c:pt idx="90">
                  <c:v>41455</c:v>
                </c:pt>
                <c:pt idx="91">
                  <c:v>41456</c:v>
                </c:pt>
                <c:pt idx="92">
                  <c:v>41457</c:v>
                </c:pt>
                <c:pt idx="93">
                  <c:v>41458</c:v>
                </c:pt>
                <c:pt idx="94">
                  <c:v>41459</c:v>
                </c:pt>
                <c:pt idx="95">
                  <c:v>41460</c:v>
                </c:pt>
                <c:pt idx="96">
                  <c:v>41461</c:v>
                </c:pt>
                <c:pt idx="97">
                  <c:v>41462</c:v>
                </c:pt>
                <c:pt idx="98">
                  <c:v>41463</c:v>
                </c:pt>
                <c:pt idx="99">
                  <c:v>41464</c:v>
                </c:pt>
                <c:pt idx="100">
                  <c:v>41465</c:v>
                </c:pt>
                <c:pt idx="101">
                  <c:v>41466</c:v>
                </c:pt>
                <c:pt idx="102">
                  <c:v>41467</c:v>
                </c:pt>
                <c:pt idx="103">
                  <c:v>41468</c:v>
                </c:pt>
                <c:pt idx="104">
                  <c:v>41469</c:v>
                </c:pt>
                <c:pt idx="105">
                  <c:v>41470</c:v>
                </c:pt>
                <c:pt idx="106">
                  <c:v>41471</c:v>
                </c:pt>
                <c:pt idx="107">
                  <c:v>41472</c:v>
                </c:pt>
                <c:pt idx="108">
                  <c:v>41473</c:v>
                </c:pt>
                <c:pt idx="109">
                  <c:v>41474</c:v>
                </c:pt>
                <c:pt idx="110">
                  <c:v>41475</c:v>
                </c:pt>
                <c:pt idx="111">
                  <c:v>41476</c:v>
                </c:pt>
                <c:pt idx="112">
                  <c:v>41477</c:v>
                </c:pt>
                <c:pt idx="113">
                  <c:v>41478</c:v>
                </c:pt>
                <c:pt idx="114">
                  <c:v>41479</c:v>
                </c:pt>
                <c:pt idx="115">
                  <c:v>41480</c:v>
                </c:pt>
                <c:pt idx="116">
                  <c:v>41481</c:v>
                </c:pt>
                <c:pt idx="117">
                  <c:v>41482</c:v>
                </c:pt>
                <c:pt idx="118">
                  <c:v>41483</c:v>
                </c:pt>
                <c:pt idx="119">
                  <c:v>41484</c:v>
                </c:pt>
                <c:pt idx="120">
                  <c:v>41485</c:v>
                </c:pt>
                <c:pt idx="121">
                  <c:v>41486</c:v>
                </c:pt>
                <c:pt idx="122">
                  <c:v>41487</c:v>
                </c:pt>
                <c:pt idx="123">
                  <c:v>41488</c:v>
                </c:pt>
                <c:pt idx="124">
                  <c:v>41489</c:v>
                </c:pt>
                <c:pt idx="125">
                  <c:v>41490</c:v>
                </c:pt>
                <c:pt idx="126">
                  <c:v>41491</c:v>
                </c:pt>
                <c:pt idx="127">
                  <c:v>41492</c:v>
                </c:pt>
                <c:pt idx="128">
                  <c:v>41493</c:v>
                </c:pt>
                <c:pt idx="129">
                  <c:v>41494</c:v>
                </c:pt>
                <c:pt idx="130">
                  <c:v>41495</c:v>
                </c:pt>
                <c:pt idx="131">
                  <c:v>41496</c:v>
                </c:pt>
                <c:pt idx="132">
                  <c:v>41497</c:v>
                </c:pt>
                <c:pt idx="133">
                  <c:v>41498</c:v>
                </c:pt>
                <c:pt idx="134">
                  <c:v>41499</c:v>
                </c:pt>
                <c:pt idx="135">
                  <c:v>41500</c:v>
                </c:pt>
                <c:pt idx="136">
                  <c:v>41501</c:v>
                </c:pt>
                <c:pt idx="137">
                  <c:v>41502</c:v>
                </c:pt>
                <c:pt idx="138">
                  <c:v>41503</c:v>
                </c:pt>
                <c:pt idx="139">
                  <c:v>41504</c:v>
                </c:pt>
                <c:pt idx="140">
                  <c:v>41505</c:v>
                </c:pt>
                <c:pt idx="141">
                  <c:v>41506</c:v>
                </c:pt>
                <c:pt idx="142">
                  <c:v>41507</c:v>
                </c:pt>
                <c:pt idx="143">
                  <c:v>41508</c:v>
                </c:pt>
                <c:pt idx="144">
                  <c:v>41509</c:v>
                </c:pt>
                <c:pt idx="145">
                  <c:v>41510</c:v>
                </c:pt>
                <c:pt idx="146">
                  <c:v>41511</c:v>
                </c:pt>
                <c:pt idx="147">
                  <c:v>41512</c:v>
                </c:pt>
                <c:pt idx="148">
                  <c:v>41513</c:v>
                </c:pt>
                <c:pt idx="149">
                  <c:v>41514</c:v>
                </c:pt>
                <c:pt idx="150">
                  <c:v>41515</c:v>
                </c:pt>
                <c:pt idx="151">
                  <c:v>41516</c:v>
                </c:pt>
                <c:pt idx="152">
                  <c:v>41517</c:v>
                </c:pt>
                <c:pt idx="153">
                  <c:v>41518</c:v>
                </c:pt>
                <c:pt idx="154">
                  <c:v>41519</c:v>
                </c:pt>
                <c:pt idx="155">
                  <c:v>41520</c:v>
                </c:pt>
                <c:pt idx="156">
                  <c:v>41521</c:v>
                </c:pt>
                <c:pt idx="157">
                  <c:v>41522</c:v>
                </c:pt>
                <c:pt idx="158">
                  <c:v>41523</c:v>
                </c:pt>
                <c:pt idx="159">
                  <c:v>41524</c:v>
                </c:pt>
                <c:pt idx="160">
                  <c:v>41525</c:v>
                </c:pt>
                <c:pt idx="161">
                  <c:v>41526</c:v>
                </c:pt>
                <c:pt idx="162">
                  <c:v>41527</c:v>
                </c:pt>
                <c:pt idx="163">
                  <c:v>41528</c:v>
                </c:pt>
                <c:pt idx="164">
                  <c:v>41529</c:v>
                </c:pt>
                <c:pt idx="165">
                  <c:v>41530</c:v>
                </c:pt>
                <c:pt idx="166">
                  <c:v>41531</c:v>
                </c:pt>
                <c:pt idx="167">
                  <c:v>41532</c:v>
                </c:pt>
                <c:pt idx="168">
                  <c:v>41533</c:v>
                </c:pt>
                <c:pt idx="169">
                  <c:v>41534</c:v>
                </c:pt>
                <c:pt idx="170">
                  <c:v>41535</c:v>
                </c:pt>
                <c:pt idx="171">
                  <c:v>41536</c:v>
                </c:pt>
                <c:pt idx="172">
                  <c:v>41537</c:v>
                </c:pt>
                <c:pt idx="173">
                  <c:v>41538</c:v>
                </c:pt>
                <c:pt idx="174">
                  <c:v>41539</c:v>
                </c:pt>
                <c:pt idx="175">
                  <c:v>41540</c:v>
                </c:pt>
                <c:pt idx="176">
                  <c:v>41541</c:v>
                </c:pt>
                <c:pt idx="177">
                  <c:v>41542</c:v>
                </c:pt>
                <c:pt idx="178">
                  <c:v>41543</c:v>
                </c:pt>
                <c:pt idx="179">
                  <c:v>41544</c:v>
                </c:pt>
                <c:pt idx="180">
                  <c:v>41545</c:v>
                </c:pt>
                <c:pt idx="181">
                  <c:v>41546</c:v>
                </c:pt>
                <c:pt idx="182">
                  <c:v>41547</c:v>
                </c:pt>
                <c:pt idx="183">
                  <c:v>41548</c:v>
                </c:pt>
                <c:pt idx="184">
                  <c:v>41549</c:v>
                </c:pt>
                <c:pt idx="185">
                  <c:v>41550</c:v>
                </c:pt>
                <c:pt idx="186">
                  <c:v>41551</c:v>
                </c:pt>
                <c:pt idx="187">
                  <c:v>41552</c:v>
                </c:pt>
                <c:pt idx="188">
                  <c:v>41553</c:v>
                </c:pt>
                <c:pt idx="189">
                  <c:v>41554</c:v>
                </c:pt>
                <c:pt idx="190">
                  <c:v>41555</c:v>
                </c:pt>
                <c:pt idx="191">
                  <c:v>41556</c:v>
                </c:pt>
                <c:pt idx="192">
                  <c:v>41557</c:v>
                </c:pt>
                <c:pt idx="193">
                  <c:v>41558</c:v>
                </c:pt>
                <c:pt idx="194">
                  <c:v>41559</c:v>
                </c:pt>
                <c:pt idx="195">
                  <c:v>41560</c:v>
                </c:pt>
                <c:pt idx="196">
                  <c:v>41561</c:v>
                </c:pt>
                <c:pt idx="197">
                  <c:v>41562</c:v>
                </c:pt>
                <c:pt idx="198">
                  <c:v>41563</c:v>
                </c:pt>
                <c:pt idx="199">
                  <c:v>41564</c:v>
                </c:pt>
                <c:pt idx="200">
                  <c:v>41565</c:v>
                </c:pt>
                <c:pt idx="201">
                  <c:v>41566</c:v>
                </c:pt>
                <c:pt idx="202">
                  <c:v>41567</c:v>
                </c:pt>
                <c:pt idx="203">
                  <c:v>41568</c:v>
                </c:pt>
                <c:pt idx="204">
                  <c:v>41569</c:v>
                </c:pt>
              </c:numCache>
            </c:numRef>
          </c:cat>
          <c:val>
            <c:numRef>
              <c:f>Sheet1!$D$2:$D$206</c:f>
              <c:numCache>
                <c:formatCode>General</c:formatCode>
                <c:ptCount val="205"/>
                <c:pt idx="0">
                  <c:v>37</c:v>
                </c:pt>
                <c:pt idx="1">
                  <c:v>29</c:v>
                </c:pt>
                <c:pt idx="2">
                  <c:v>32</c:v>
                </c:pt>
                <c:pt idx="3">
                  <c:v>36</c:v>
                </c:pt>
                <c:pt idx="4">
                  <c:v>40</c:v>
                </c:pt>
                <c:pt idx="5">
                  <c:v>30</c:v>
                </c:pt>
                <c:pt idx="6">
                  <c:v>45</c:v>
                </c:pt>
                <c:pt idx="7">
                  <c:v>48</c:v>
                </c:pt>
                <c:pt idx="8">
                  <c:v>52</c:v>
                </c:pt>
                <c:pt idx="9">
                  <c:v>46</c:v>
                </c:pt>
                <c:pt idx="10">
                  <c:v>36</c:v>
                </c:pt>
                <c:pt idx="11">
                  <c:v>32</c:v>
                </c:pt>
                <c:pt idx="12">
                  <c:v>41</c:v>
                </c:pt>
                <c:pt idx="13">
                  <c:v>37</c:v>
                </c:pt>
                <c:pt idx="14">
                  <c:v>44</c:v>
                </c:pt>
                <c:pt idx="15">
                  <c:v>53</c:v>
                </c:pt>
                <c:pt idx="16">
                  <c:v>46</c:v>
                </c:pt>
                <c:pt idx="17">
                  <c:v>49</c:v>
                </c:pt>
                <c:pt idx="18">
                  <c:v>59</c:v>
                </c:pt>
                <c:pt idx="19">
                  <c:v>41</c:v>
                </c:pt>
                <c:pt idx="20">
                  <c:v>37</c:v>
                </c:pt>
                <c:pt idx="21">
                  <c:v>41</c:v>
                </c:pt>
                <c:pt idx="22">
                  <c:v>39</c:v>
                </c:pt>
                <c:pt idx="23">
                  <c:v>55</c:v>
                </c:pt>
                <c:pt idx="24">
                  <c:v>47</c:v>
                </c:pt>
                <c:pt idx="25">
                  <c:v>44</c:v>
                </c:pt>
                <c:pt idx="26">
                  <c:v>46</c:v>
                </c:pt>
                <c:pt idx="27">
                  <c:v>54</c:v>
                </c:pt>
                <c:pt idx="28">
                  <c:v>56</c:v>
                </c:pt>
                <c:pt idx="29">
                  <c:v>61</c:v>
                </c:pt>
                <c:pt idx="30">
                  <c:v>59</c:v>
                </c:pt>
                <c:pt idx="31">
                  <c:v>62</c:v>
                </c:pt>
                <c:pt idx="32">
                  <c:v>57</c:v>
                </c:pt>
                <c:pt idx="33">
                  <c:v>58</c:v>
                </c:pt>
                <c:pt idx="34">
                  <c:v>57</c:v>
                </c:pt>
                <c:pt idx="35">
                  <c:v>57</c:v>
                </c:pt>
                <c:pt idx="36">
                  <c:v>62</c:v>
                </c:pt>
                <c:pt idx="37">
                  <c:v>60</c:v>
                </c:pt>
                <c:pt idx="38">
                  <c:v>61</c:v>
                </c:pt>
                <c:pt idx="39">
                  <c:v>61</c:v>
                </c:pt>
                <c:pt idx="40">
                  <c:v>63</c:v>
                </c:pt>
                <c:pt idx="41">
                  <c:v>50</c:v>
                </c:pt>
                <c:pt idx="42">
                  <c:v>42</c:v>
                </c:pt>
                <c:pt idx="43">
                  <c:v>41</c:v>
                </c:pt>
                <c:pt idx="44">
                  <c:v>46</c:v>
                </c:pt>
                <c:pt idx="45">
                  <c:v>58</c:v>
                </c:pt>
                <c:pt idx="46">
                  <c:v>54</c:v>
                </c:pt>
                <c:pt idx="47">
                  <c:v>54</c:v>
                </c:pt>
                <c:pt idx="48">
                  <c:v>56</c:v>
                </c:pt>
                <c:pt idx="49">
                  <c:v>63</c:v>
                </c:pt>
                <c:pt idx="50">
                  <c:v>67</c:v>
                </c:pt>
                <c:pt idx="51">
                  <c:v>68</c:v>
                </c:pt>
                <c:pt idx="52">
                  <c:v>70</c:v>
                </c:pt>
                <c:pt idx="53">
                  <c:v>53</c:v>
                </c:pt>
                <c:pt idx="54">
                  <c:v>40</c:v>
                </c:pt>
                <c:pt idx="55">
                  <c:v>42</c:v>
                </c:pt>
                <c:pt idx="56">
                  <c:v>49</c:v>
                </c:pt>
                <c:pt idx="57">
                  <c:v>56</c:v>
                </c:pt>
                <c:pt idx="58">
                  <c:v>61</c:v>
                </c:pt>
                <c:pt idx="59">
                  <c:v>73</c:v>
                </c:pt>
                <c:pt idx="60">
                  <c:v>74</c:v>
                </c:pt>
                <c:pt idx="61">
                  <c:v>76</c:v>
                </c:pt>
                <c:pt idx="62">
                  <c:v>74</c:v>
                </c:pt>
                <c:pt idx="63">
                  <c:v>62</c:v>
                </c:pt>
                <c:pt idx="64">
                  <c:v>55</c:v>
                </c:pt>
                <c:pt idx="65">
                  <c:v>57</c:v>
                </c:pt>
                <c:pt idx="66">
                  <c:v>62</c:v>
                </c:pt>
                <c:pt idx="67">
                  <c:v>54</c:v>
                </c:pt>
                <c:pt idx="68">
                  <c:v>58</c:v>
                </c:pt>
                <c:pt idx="69">
                  <c:v>64</c:v>
                </c:pt>
                <c:pt idx="70">
                  <c:v>61</c:v>
                </c:pt>
                <c:pt idx="71">
                  <c:v>57</c:v>
                </c:pt>
                <c:pt idx="72">
                  <c:v>59</c:v>
                </c:pt>
                <c:pt idx="73">
                  <c:v>55</c:v>
                </c:pt>
                <c:pt idx="74">
                  <c:v>60</c:v>
                </c:pt>
                <c:pt idx="75">
                  <c:v>59</c:v>
                </c:pt>
                <c:pt idx="76">
                  <c:v>60</c:v>
                </c:pt>
                <c:pt idx="77">
                  <c:v>63</c:v>
                </c:pt>
                <c:pt idx="78">
                  <c:v>57</c:v>
                </c:pt>
                <c:pt idx="79">
                  <c:v>55</c:v>
                </c:pt>
                <c:pt idx="80">
                  <c:v>75</c:v>
                </c:pt>
                <c:pt idx="81">
                  <c:v>77</c:v>
                </c:pt>
                <c:pt idx="82">
                  <c:v>68</c:v>
                </c:pt>
                <c:pt idx="83">
                  <c:v>73</c:v>
                </c:pt>
                <c:pt idx="84">
                  <c:v>70</c:v>
                </c:pt>
                <c:pt idx="85">
                  <c:v>73</c:v>
                </c:pt>
                <c:pt idx="86">
                  <c:v>73</c:v>
                </c:pt>
                <c:pt idx="91">
                  <c:v>68</c:v>
                </c:pt>
                <c:pt idx="92">
                  <c:v>72</c:v>
                </c:pt>
                <c:pt idx="93">
                  <c:v>75</c:v>
                </c:pt>
                <c:pt idx="94">
                  <c:v>76</c:v>
                </c:pt>
                <c:pt idx="95">
                  <c:v>79</c:v>
                </c:pt>
                <c:pt idx="96">
                  <c:v>74</c:v>
                </c:pt>
                <c:pt idx="97">
                  <c:v>74</c:v>
                </c:pt>
                <c:pt idx="98">
                  <c:v>73</c:v>
                </c:pt>
                <c:pt idx="99">
                  <c:v>73</c:v>
                </c:pt>
                <c:pt idx="100">
                  <c:v>76</c:v>
                </c:pt>
                <c:pt idx="101">
                  <c:v>71</c:v>
                </c:pt>
                <c:pt idx="102">
                  <c:v>68</c:v>
                </c:pt>
                <c:pt idx="103">
                  <c:v>69</c:v>
                </c:pt>
                <c:pt idx="104">
                  <c:v>73</c:v>
                </c:pt>
                <c:pt idx="105">
                  <c:v>76</c:v>
                </c:pt>
                <c:pt idx="106">
                  <c:v>76</c:v>
                </c:pt>
                <c:pt idx="107">
                  <c:v>77</c:v>
                </c:pt>
                <c:pt idx="108">
                  <c:v>80</c:v>
                </c:pt>
                <c:pt idx="109">
                  <c:v>80</c:v>
                </c:pt>
                <c:pt idx="110">
                  <c:v>73</c:v>
                </c:pt>
                <c:pt idx="111">
                  <c:v>68</c:v>
                </c:pt>
                <c:pt idx="112">
                  <c:v>68</c:v>
                </c:pt>
                <c:pt idx="113">
                  <c:v>70</c:v>
                </c:pt>
                <c:pt idx="114">
                  <c:v>60</c:v>
                </c:pt>
                <c:pt idx="115">
                  <c:v>57</c:v>
                </c:pt>
                <c:pt idx="116">
                  <c:v>62</c:v>
                </c:pt>
                <c:pt idx="117">
                  <c:v>66</c:v>
                </c:pt>
                <c:pt idx="118">
                  <c:v>68</c:v>
                </c:pt>
                <c:pt idx="119">
                  <c:v>68</c:v>
                </c:pt>
                <c:pt idx="120">
                  <c:v>63</c:v>
                </c:pt>
                <c:pt idx="121">
                  <c:v>66</c:v>
                </c:pt>
                <c:pt idx="122">
                  <c:v>67</c:v>
                </c:pt>
                <c:pt idx="123">
                  <c:v>70</c:v>
                </c:pt>
                <c:pt idx="124">
                  <c:v>66</c:v>
                </c:pt>
                <c:pt idx="125">
                  <c:v>61</c:v>
                </c:pt>
                <c:pt idx="126">
                  <c:v>59</c:v>
                </c:pt>
                <c:pt idx="127">
                  <c:v>60</c:v>
                </c:pt>
                <c:pt idx="128">
                  <c:v>68</c:v>
                </c:pt>
                <c:pt idx="129">
                  <c:v>74</c:v>
                </c:pt>
                <c:pt idx="130">
                  <c:v>72</c:v>
                </c:pt>
                <c:pt idx="131">
                  <c:v>64</c:v>
                </c:pt>
                <c:pt idx="132">
                  <c:v>61</c:v>
                </c:pt>
                <c:pt idx="133">
                  <c:v>64</c:v>
                </c:pt>
                <c:pt idx="134">
                  <c:v>64</c:v>
                </c:pt>
                <c:pt idx="135">
                  <c:v>59</c:v>
                </c:pt>
                <c:pt idx="136">
                  <c:v>58</c:v>
                </c:pt>
                <c:pt idx="137">
                  <c:v>64</c:v>
                </c:pt>
                <c:pt idx="138">
                  <c:v>63</c:v>
                </c:pt>
                <c:pt idx="139">
                  <c:v>64</c:v>
                </c:pt>
                <c:pt idx="140">
                  <c:v>67</c:v>
                </c:pt>
                <c:pt idx="141">
                  <c:v>68</c:v>
                </c:pt>
                <c:pt idx="142">
                  <c:v>70</c:v>
                </c:pt>
                <c:pt idx="143">
                  <c:v>71</c:v>
                </c:pt>
                <c:pt idx="144">
                  <c:v>61</c:v>
                </c:pt>
                <c:pt idx="145">
                  <c:v>59</c:v>
                </c:pt>
                <c:pt idx="146">
                  <c:v>61</c:v>
                </c:pt>
                <c:pt idx="147">
                  <c:v>99</c:v>
                </c:pt>
                <c:pt idx="148">
                  <c:v>72</c:v>
                </c:pt>
                <c:pt idx="149">
                  <c:v>71</c:v>
                </c:pt>
                <c:pt idx="150">
                  <c:v>69</c:v>
                </c:pt>
                <c:pt idx="151">
                  <c:v>71</c:v>
                </c:pt>
                <c:pt idx="152">
                  <c:v>72</c:v>
                </c:pt>
                <c:pt idx="153">
                  <c:v>74</c:v>
                </c:pt>
                <c:pt idx="154">
                  <c:v>71</c:v>
                </c:pt>
                <c:pt idx="155">
                  <c:v>67</c:v>
                </c:pt>
                <c:pt idx="156">
                  <c:v>67</c:v>
                </c:pt>
                <c:pt idx="157">
                  <c:v>54</c:v>
                </c:pt>
                <c:pt idx="158">
                  <c:v>51</c:v>
                </c:pt>
                <c:pt idx="159">
                  <c:v>57</c:v>
                </c:pt>
                <c:pt idx="160">
                  <c:v>52</c:v>
                </c:pt>
                <c:pt idx="161">
                  <c:v>52</c:v>
                </c:pt>
                <c:pt idx="162">
                  <c:v>63</c:v>
                </c:pt>
                <c:pt idx="163">
                  <c:v>77</c:v>
                </c:pt>
                <c:pt idx="164">
                  <c:v>73</c:v>
                </c:pt>
                <c:pt idx="165">
                  <c:v>58</c:v>
                </c:pt>
                <c:pt idx="166">
                  <c:v>54</c:v>
                </c:pt>
                <c:pt idx="167">
                  <c:v>53</c:v>
                </c:pt>
                <c:pt idx="168">
                  <c:v>46</c:v>
                </c:pt>
                <c:pt idx="169">
                  <c:v>47</c:v>
                </c:pt>
                <c:pt idx="170">
                  <c:v>53</c:v>
                </c:pt>
                <c:pt idx="171">
                  <c:v>57</c:v>
                </c:pt>
                <c:pt idx="172">
                  <c:v>62</c:v>
                </c:pt>
                <c:pt idx="173">
                  <c:v>64</c:v>
                </c:pt>
                <c:pt idx="174">
                  <c:v>55</c:v>
                </c:pt>
                <c:pt idx="175">
                  <c:v>45</c:v>
                </c:pt>
                <c:pt idx="176">
                  <c:v>53</c:v>
                </c:pt>
                <c:pt idx="177">
                  <c:v>51</c:v>
                </c:pt>
                <c:pt idx="178">
                  <c:v>51</c:v>
                </c:pt>
                <c:pt idx="179">
                  <c:v>49</c:v>
                </c:pt>
                <c:pt idx="180">
                  <c:v>56</c:v>
                </c:pt>
                <c:pt idx="181">
                  <c:v>58</c:v>
                </c:pt>
                <c:pt idx="182">
                  <c:v>59</c:v>
                </c:pt>
                <c:pt idx="183">
                  <c:v>58</c:v>
                </c:pt>
                <c:pt idx="184">
                  <c:v>60</c:v>
                </c:pt>
                <c:pt idx="185">
                  <c:v>58</c:v>
                </c:pt>
                <c:pt idx="186">
                  <c:v>54</c:v>
                </c:pt>
                <c:pt idx="187">
                  <c:v>57</c:v>
                </c:pt>
                <c:pt idx="188">
                  <c:v>53</c:v>
                </c:pt>
                <c:pt idx="189">
                  <c:v>63</c:v>
                </c:pt>
                <c:pt idx="190">
                  <c:v>49</c:v>
                </c:pt>
                <c:pt idx="191">
                  <c:v>49</c:v>
                </c:pt>
                <c:pt idx="192">
                  <c:v>50</c:v>
                </c:pt>
                <c:pt idx="193">
                  <c:v>57</c:v>
                </c:pt>
                <c:pt idx="194">
                  <c:v>51</c:v>
                </c:pt>
                <c:pt idx="195">
                  <c:v>56</c:v>
                </c:pt>
                <c:pt idx="196">
                  <c:v>52</c:v>
                </c:pt>
                <c:pt idx="197">
                  <c:v>58</c:v>
                </c:pt>
                <c:pt idx="198">
                  <c:v>59</c:v>
                </c:pt>
                <c:pt idx="199">
                  <c:v>58</c:v>
                </c:pt>
                <c:pt idx="200">
                  <c:v>51</c:v>
                </c:pt>
                <c:pt idx="201">
                  <c:v>51</c:v>
                </c:pt>
                <c:pt idx="202">
                  <c:v>47</c:v>
                </c:pt>
                <c:pt idx="203">
                  <c:v>49</c:v>
                </c:pt>
                <c:pt idx="204">
                  <c:v>44</c:v>
                </c:pt>
              </c:numCache>
            </c:numRef>
          </c:val>
          <c:smooth val="0"/>
        </c:ser>
        <c:dLbls>
          <c:showLegendKey val="0"/>
          <c:showVal val="0"/>
          <c:showCatName val="0"/>
          <c:showSerName val="0"/>
          <c:showPercent val="0"/>
          <c:showBubbleSize val="0"/>
        </c:dLbls>
        <c:marker val="1"/>
        <c:smooth val="0"/>
        <c:axId val="197853952"/>
        <c:axId val="197855872"/>
      </c:lineChart>
      <c:dateAx>
        <c:axId val="197853952"/>
        <c:scaling>
          <c:orientation val="minMax"/>
        </c:scaling>
        <c:delete val="0"/>
        <c:axPos val="b"/>
        <c:title>
          <c:tx>
            <c:rich>
              <a:bodyPr/>
              <a:lstStyle/>
              <a:p>
                <a:pPr>
                  <a:defRPr sz="1875" b="1" i="0" u="none" strike="noStrike" baseline="0">
                    <a:solidFill>
                      <a:srgbClr val="000000"/>
                    </a:solidFill>
                    <a:latin typeface="Arial"/>
                    <a:ea typeface="Arial"/>
                    <a:cs typeface="Arial"/>
                  </a:defRPr>
                </a:pPr>
                <a:r>
                  <a:rPr lang="en-US"/>
                  <a:t>Date</a:t>
                </a:r>
              </a:p>
            </c:rich>
          </c:tx>
          <c:layout>
            <c:manualLayout>
              <c:xMode val="edge"/>
              <c:yMode val="edge"/>
              <c:x val="0.4088788317348182"/>
              <c:y val="0.92240117130307464"/>
            </c:manualLayout>
          </c:layout>
          <c:overlay val="0"/>
          <c:spPr>
            <a:noFill/>
            <a:ln w="25400">
              <a:noFill/>
            </a:ln>
          </c:spPr>
        </c:title>
        <c:numFmt formatCode="m/d/yyyy" sourceLinked="0"/>
        <c:majorTickMark val="out"/>
        <c:minorTickMark val="none"/>
        <c:tickLblPos val="nextTo"/>
        <c:spPr>
          <a:ln w="3175">
            <a:solidFill>
              <a:srgbClr val="000000"/>
            </a:solidFill>
            <a:prstDash val="solid"/>
          </a:ln>
        </c:spPr>
        <c:txPr>
          <a:bodyPr rot="-2700000" vert="horz"/>
          <a:lstStyle/>
          <a:p>
            <a:pPr>
              <a:defRPr sz="1625" b="0" i="0" u="none" strike="noStrike" baseline="0">
                <a:solidFill>
                  <a:srgbClr val="000000"/>
                </a:solidFill>
                <a:latin typeface="Arial"/>
                <a:ea typeface="Arial"/>
                <a:cs typeface="Arial"/>
              </a:defRPr>
            </a:pPr>
            <a:endParaRPr lang="en-US"/>
          </a:p>
        </c:txPr>
        <c:crossAx val="197855872"/>
        <c:crosses val="autoZero"/>
        <c:auto val="1"/>
        <c:lblOffset val="100"/>
        <c:baseTimeUnit val="days"/>
        <c:majorUnit val="14"/>
        <c:majorTimeUnit val="days"/>
        <c:minorUnit val="7"/>
        <c:minorTimeUnit val="days"/>
      </c:dateAx>
      <c:valAx>
        <c:axId val="197855872"/>
        <c:scaling>
          <c:orientation val="minMax"/>
          <c:max val="100"/>
        </c:scaling>
        <c:delete val="0"/>
        <c:axPos val="l"/>
        <c:majorGridlines>
          <c:spPr>
            <a:ln w="3175">
              <a:solidFill>
                <a:srgbClr val="000000"/>
              </a:solidFill>
              <a:prstDash val="solid"/>
            </a:ln>
          </c:spPr>
        </c:majorGridlines>
        <c:title>
          <c:tx>
            <c:rich>
              <a:bodyPr/>
              <a:lstStyle/>
              <a:p>
                <a:pPr>
                  <a:defRPr sz="2150" b="1" i="0" u="none" strike="noStrike" baseline="0">
                    <a:solidFill>
                      <a:srgbClr val="000000"/>
                    </a:solidFill>
                    <a:latin typeface="Arial"/>
                    <a:ea typeface="Arial"/>
                    <a:cs typeface="Arial"/>
                  </a:defRPr>
                </a:pPr>
                <a:r>
                  <a:rPr lang="en-US"/>
                  <a:t>Temperature (F).....    </a:t>
                </a:r>
              </a:p>
            </c:rich>
          </c:tx>
          <c:layout>
            <c:manualLayout>
              <c:xMode val="edge"/>
              <c:yMode val="edge"/>
              <c:x val="1.791277258566978E-2"/>
              <c:y val="0.2972181551976573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25" b="0" i="0" u="none" strike="noStrike" baseline="0">
                <a:solidFill>
                  <a:srgbClr val="000000"/>
                </a:solidFill>
                <a:latin typeface="Arial"/>
                <a:ea typeface="Arial"/>
                <a:cs typeface="Arial"/>
              </a:defRPr>
            </a:pPr>
            <a:endParaRPr lang="en-US"/>
          </a:p>
        </c:txPr>
        <c:crossAx val="197853952"/>
        <c:crosses val="autoZero"/>
        <c:crossBetween val="between"/>
      </c:valAx>
      <c:catAx>
        <c:axId val="197862144"/>
        <c:scaling>
          <c:orientation val="minMax"/>
        </c:scaling>
        <c:delete val="1"/>
        <c:axPos val="b"/>
        <c:majorTickMark val="out"/>
        <c:minorTickMark val="none"/>
        <c:tickLblPos val="nextTo"/>
        <c:crossAx val="197863680"/>
        <c:crosses val="autoZero"/>
        <c:auto val="1"/>
        <c:lblAlgn val="ctr"/>
        <c:lblOffset val="100"/>
        <c:noMultiLvlLbl val="0"/>
      </c:catAx>
      <c:valAx>
        <c:axId val="197863680"/>
        <c:scaling>
          <c:orientation val="minMax"/>
          <c:max val="6"/>
        </c:scaling>
        <c:delete val="0"/>
        <c:axPos val="r"/>
        <c:title>
          <c:tx>
            <c:rich>
              <a:bodyPr/>
              <a:lstStyle/>
              <a:p>
                <a:pPr>
                  <a:defRPr sz="2150" b="1" i="0" u="none" strike="noStrike" baseline="0">
                    <a:solidFill>
                      <a:srgbClr val="000000"/>
                    </a:solidFill>
                    <a:latin typeface="Arial"/>
                    <a:ea typeface="Arial"/>
                    <a:cs typeface="Arial"/>
                  </a:defRPr>
                </a:pPr>
                <a:r>
                  <a:rPr lang="en-US"/>
                  <a:t>Precipitation (in).....</a:t>
                </a:r>
              </a:p>
            </c:rich>
          </c:tx>
          <c:layout>
            <c:manualLayout>
              <c:xMode val="edge"/>
              <c:yMode val="edge"/>
              <c:x val="0.76635571254527757"/>
              <c:y val="0.245973645680819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25" b="0" i="0" u="none" strike="noStrike" baseline="0">
                <a:solidFill>
                  <a:srgbClr val="000000"/>
                </a:solidFill>
                <a:latin typeface="Arial"/>
                <a:ea typeface="Arial"/>
                <a:cs typeface="Arial"/>
              </a:defRPr>
            </a:pPr>
            <a:endParaRPr lang="en-US"/>
          </a:p>
        </c:txPr>
        <c:crossAx val="197862144"/>
        <c:crosses val="max"/>
        <c:crossBetween val="between"/>
      </c:valAx>
      <c:spPr>
        <a:solidFill>
          <a:srgbClr val="C0C0C0"/>
        </a:solidFill>
        <a:ln w="12700">
          <a:solidFill>
            <a:srgbClr val="808080"/>
          </a:solidFill>
          <a:prstDash val="solid"/>
        </a:ln>
      </c:spPr>
    </c:plotArea>
    <c:legend>
      <c:legendPos val="r"/>
      <c:layout>
        <c:manualLayout>
          <c:xMode val="edge"/>
          <c:yMode val="edge"/>
          <c:x val="0.77496259842519688"/>
          <c:y val="0.78333333333333333"/>
          <c:w val="0.1501169072615923"/>
          <c:h val="0.18301610541727675"/>
        </c:manualLayout>
      </c:layout>
      <c:overlay val="0"/>
      <c:spPr>
        <a:solidFill>
          <a:srgbClr val="FFFFFF"/>
        </a:solidFill>
        <a:ln w="3175">
          <a:solidFill>
            <a:srgbClr val="000000"/>
          </a:solidFill>
          <a:prstDash val="solid"/>
        </a:ln>
      </c:spPr>
      <c:txPr>
        <a:bodyPr/>
        <a:lstStyle/>
        <a:p>
          <a:pPr>
            <a:defRPr sz="126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chemeClr val="bg1"/>
      </a:solidFill>
      <a:prstDash val="solid"/>
    </a:ln>
  </c:spPr>
  <c:txPr>
    <a:bodyPr/>
    <a:lstStyle/>
    <a:p>
      <a:pPr>
        <a:defRPr sz="16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West Nile</c:v>
          </c:tx>
          <c:invertIfNegative val="0"/>
          <c:val>
            <c:numRef>
              <c:f>Sheet1!$M$20:$M$24</c:f>
              <c:numCache>
                <c:formatCode>General</c:formatCode>
                <c:ptCount val="5"/>
                <c:pt idx="0">
                  <c:v>0</c:v>
                </c:pt>
                <c:pt idx="1">
                  <c:v>4</c:v>
                </c:pt>
                <c:pt idx="2">
                  <c:v>12</c:v>
                </c:pt>
                <c:pt idx="3">
                  <c:v>11</c:v>
                </c:pt>
                <c:pt idx="4">
                  <c:v>1</c:v>
                </c:pt>
              </c:numCache>
            </c:numRef>
          </c:val>
        </c:ser>
        <c:ser>
          <c:idx val="1"/>
          <c:order val="1"/>
          <c:tx>
            <c:v>EEE</c:v>
          </c:tx>
          <c:invertIfNegative val="0"/>
          <c:val>
            <c:numRef>
              <c:f>Sheet1!$N$20:$N$24</c:f>
              <c:numCache>
                <c:formatCode>General</c:formatCode>
                <c:ptCount val="5"/>
                <c:pt idx="0">
                  <c:v>0</c:v>
                </c:pt>
                <c:pt idx="1">
                  <c:v>0</c:v>
                </c:pt>
                <c:pt idx="2">
                  <c:v>15</c:v>
                </c:pt>
                <c:pt idx="3">
                  <c:v>7</c:v>
                </c:pt>
                <c:pt idx="4">
                  <c:v>0</c:v>
                </c:pt>
              </c:numCache>
            </c:numRef>
          </c:val>
        </c:ser>
        <c:dLbls>
          <c:showLegendKey val="0"/>
          <c:showVal val="0"/>
          <c:showCatName val="0"/>
          <c:showSerName val="0"/>
          <c:showPercent val="0"/>
          <c:showBubbleSize val="0"/>
        </c:dLbls>
        <c:gapWidth val="150"/>
        <c:shape val="box"/>
        <c:axId val="123359232"/>
        <c:axId val="123360768"/>
        <c:axId val="0"/>
      </c:bar3DChart>
      <c:catAx>
        <c:axId val="123359232"/>
        <c:scaling>
          <c:orientation val="minMax"/>
        </c:scaling>
        <c:delete val="1"/>
        <c:axPos val="b"/>
        <c:majorTickMark val="out"/>
        <c:minorTickMark val="none"/>
        <c:tickLblPos val="nextTo"/>
        <c:crossAx val="123360768"/>
        <c:crosses val="autoZero"/>
        <c:auto val="1"/>
        <c:lblAlgn val="ctr"/>
        <c:lblOffset val="100"/>
        <c:noMultiLvlLbl val="0"/>
      </c:catAx>
      <c:valAx>
        <c:axId val="123360768"/>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123359232"/>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chemeClr val="accent4"/>
            </a:solidFill>
          </c:spPr>
          <c:invertIfNegative val="0"/>
          <c:val>
            <c:numRef>
              <c:f>Sheet2!$D$106:$D$111</c:f>
              <c:numCache>
                <c:formatCode>General</c:formatCode>
                <c:ptCount val="6"/>
                <c:pt idx="0">
                  <c:v>928</c:v>
                </c:pt>
                <c:pt idx="1">
                  <c:v>360</c:v>
                </c:pt>
                <c:pt idx="2">
                  <c:v>208</c:v>
                </c:pt>
                <c:pt idx="3">
                  <c:v>576</c:v>
                </c:pt>
                <c:pt idx="4">
                  <c:v>248</c:v>
                </c:pt>
                <c:pt idx="5">
                  <c:v>352</c:v>
                </c:pt>
              </c:numCache>
            </c:numRef>
          </c:val>
        </c:ser>
        <c:dLbls>
          <c:showLegendKey val="0"/>
          <c:showVal val="0"/>
          <c:showCatName val="0"/>
          <c:showSerName val="0"/>
          <c:showPercent val="0"/>
          <c:showBubbleSize val="0"/>
        </c:dLbls>
        <c:gapWidth val="150"/>
        <c:shape val="box"/>
        <c:axId val="184048256"/>
        <c:axId val="197898624"/>
        <c:axId val="0"/>
      </c:bar3DChart>
      <c:catAx>
        <c:axId val="184048256"/>
        <c:scaling>
          <c:orientation val="minMax"/>
        </c:scaling>
        <c:delete val="1"/>
        <c:axPos val="b"/>
        <c:majorTickMark val="out"/>
        <c:minorTickMark val="none"/>
        <c:tickLblPos val="nextTo"/>
        <c:crossAx val="197898624"/>
        <c:crosses val="autoZero"/>
        <c:auto val="1"/>
        <c:lblAlgn val="ctr"/>
        <c:lblOffset val="100"/>
        <c:noMultiLvlLbl val="0"/>
      </c:catAx>
      <c:valAx>
        <c:axId val="197898624"/>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184048256"/>
        <c:crosses val="autoZero"/>
        <c:crossBetween val="between"/>
        <c:majorUnit val="20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5.1757001248630329E-2"/>
          <c:y val="3.6763743573149245E-2"/>
          <c:w val="0.89665316107331239"/>
          <c:h val="0.91745622550605832"/>
        </c:manualLayout>
      </c:layout>
      <c:bar3DChart>
        <c:barDir val="col"/>
        <c:grouping val="standard"/>
        <c:varyColors val="0"/>
        <c:ser>
          <c:idx val="0"/>
          <c:order val="0"/>
          <c:tx>
            <c:v>2010</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Bond_Island_Cs_melanura3!$S$2:$S$19</c:f>
              <c:numCache>
                <c:formatCode>General</c:formatCode>
                <c:ptCount val="18"/>
                <c:pt idx="0">
                  <c:v>8</c:v>
                </c:pt>
                <c:pt idx="1">
                  <c:v>5</c:v>
                </c:pt>
                <c:pt idx="3">
                  <c:v>50</c:v>
                </c:pt>
                <c:pt idx="4">
                  <c:v>57.5</c:v>
                </c:pt>
                <c:pt idx="5">
                  <c:v>31</c:v>
                </c:pt>
                <c:pt idx="6">
                  <c:v>20.5</c:v>
                </c:pt>
                <c:pt idx="8">
                  <c:v>19.5</c:v>
                </c:pt>
                <c:pt idx="9">
                  <c:v>5</c:v>
                </c:pt>
                <c:pt idx="10">
                  <c:v>18</c:v>
                </c:pt>
                <c:pt idx="11">
                  <c:v>2</c:v>
                </c:pt>
                <c:pt idx="12">
                  <c:v>4.5</c:v>
                </c:pt>
                <c:pt idx="13">
                  <c:v>2</c:v>
                </c:pt>
                <c:pt idx="14">
                  <c:v>2</c:v>
                </c:pt>
              </c:numCache>
            </c:numRef>
          </c:val>
        </c:ser>
        <c:ser>
          <c:idx val="1"/>
          <c:order val="1"/>
          <c:tx>
            <c:v>2011</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Bond_Island_Cs_melanura3!$T$2:$T$19</c:f>
              <c:numCache>
                <c:formatCode>General</c:formatCode>
                <c:ptCount val="18"/>
                <c:pt idx="1">
                  <c:v>4</c:v>
                </c:pt>
                <c:pt idx="2">
                  <c:v>32</c:v>
                </c:pt>
                <c:pt idx="3">
                  <c:v>73</c:v>
                </c:pt>
                <c:pt idx="4">
                  <c:v>34</c:v>
                </c:pt>
                <c:pt idx="5">
                  <c:v>20</c:v>
                </c:pt>
                <c:pt idx="6">
                  <c:v>31.5</c:v>
                </c:pt>
                <c:pt idx="11">
                  <c:v>10</c:v>
                </c:pt>
                <c:pt idx="12">
                  <c:v>1</c:v>
                </c:pt>
                <c:pt idx="13">
                  <c:v>8.5</c:v>
                </c:pt>
              </c:numCache>
            </c:numRef>
          </c:val>
        </c:ser>
        <c:ser>
          <c:idx val="2"/>
          <c:order val="2"/>
          <c:tx>
            <c:v>2012</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Bond_Island_Cs_melanura3!$U$2:$U$19</c:f>
              <c:numCache>
                <c:formatCode>0.0</c:formatCode>
                <c:ptCount val="18"/>
                <c:pt idx="0">
                  <c:v>20</c:v>
                </c:pt>
                <c:pt idx="1">
                  <c:v>18</c:v>
                </c:pt>
                <c:pt idx="2">
                  <c:v>15</c:v>
                </c:pt>
                <c:pt idx="3">
                  <c:v>50</c:v>
                </c:pt>
                <c:pt idx="4">
                  <c:v>43.5</c:v>
                </c:pt>
                <c:pt idx="5">
                  <c:v>70</c:v>
                </c:pt>
                <c:pt idx="6">
                  <c:v>100</c:v>
                </c:pt>
                <c:pt idx="7">
                  <c:v>65</c:v>
                </c:pt>
                <c:pt idx="9">
                  <c:v>72.5</c:v>
                </c:pt>
                <c:pt idx="10">
                  <c:v>26.666666666666668</c:v>
                </c:pt>
                <c:pt idx="12">
                  <c:v>6.5</c:v>
                </c:pt>
                <c:pt idx="13">
                  <c:v>4</c:v>
                </c:pt>
                <c:pt idx="14">
                  <c:v>1</c:v>
                </c:pt>
              </c:numCache>
            </c:numRef>
          </c:val>
        </c:ser>
        <c:ser>
          <c:idx val="3"/>
          <c:order val="3"/>
          <c:tx>
            <c:v>2013</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Bond_Island_Cs_melanura3!$V$2:$V$19</c:f>
              <c:numCache>
                <c:formatCode>0.0</c:formatCode>
                <c:ptCount val="18"/>
                <c:pt idx="1">
                  <c:v>14</c:v>
                </c:pt>
                <c:pt idx="2">
                  <c:v>31</c:v>
                </c:pt>
                <c:pt idx="3">
                  <c:v>78</c:v>
                </c:pt>
                <c:pt idx="4">
                  <c:v>61.5</c:v>
                </c:pt>
                <c:pt idx="5">
                  <c:v>88</c:v>
                </c:pt>
                <c:pt idx="6">
                  <c:v>66</c:v>
                </c:pt>
                <c:pt idx="7">
                  <c:v>53.5</c:v>
                </c:pt>
                <c:pt idx="8">
                  <c:v>53</c:v>
                </c:pt>
                <c:pt idx="9">
                  <c:v>61.5</c:v>
                </c:pt>
                <c:pt idx="10">
                  <c:v>35.5</c:v>
                </c:pt>
                <c:pt idx="11">
                  <c:v>9</c:v>
                </c:pt>
                <c:pt idx="12">
                  <c:v>10.333333333333334</c:v>
                </c:pt>
                <c:pt idx="13">
                  <c:v>7.5</c:v>
                </c:pt>
                <c:pt idx="14">
                  <c:v>13</c:v>
                </c:pt>
                <c:pt idx="16">
                  <c:v>9</c:v>
                </c:pt>
                <c:pt idx="17">
                  <c:v>3</c:v>
                </c:pt>
              </c:numCache>
            </c:numRef>
          </c:val>
        </c:ser>
        <c:dLbls>
          <c:showLegendKey val="0"/>
          <c:showVal val="0"/>
          <c:showCatName val="0"/>
          <c:showSerName val="0"/>
          <c:showPercent val="0"/>
          <c:showBubbleSize val="0"/>
        </c:dLbls>
        <c:gapWidth val="150"/>
        <c:shape val="box"/>
        <c:axId val="197843968"/>
        <c:axId val="197845760"/>
        <c:axId val="123366912"/>
      </c:bar3DChart>
      <c:catAx>
        <c:axId val="197843968"/>
        <c:scaling>
          <c:orientation val="minMax"/>
        </c:scaling>
        <c:delete val="0"/>
        <c:axPos val="b"/>
        <c:numFmt formatCode="General" sourceLinked="1"/>
        <c:majorTickMark val="out"/>
        <c:minorTickMark val="none"/>
        <c:tickLblPos val="nextTo"/>
        <c:crossAx val="197845760"/>
        <c:crosses val="autoZero"/>
        <c:auto val="1"/>
        <c:lblAlgn val="ctr"/>
        <c:lblOffset val="100"/>
        <c:noMultiLvlLbl val="0"/>
      </c:catAx>
      <c:valAx>
        <c:axId val="197845760"/>
        <c:scaling>
          <c:orientation val="minMax"/>
        </c:scaling>
        <c:delete val="0"/>
        <c:axPos val="l"/>
        <c:majorGridlines/>
        <c:numFmt formatCode="General" sourceLinked="1"/>
        <c:majorTickMark val="out"/>
        <c:minorTickMark val="none"/>
        <c:tickLblPos val="nextTo"/>
        <c:crossAx val="197843968"/>
        <c:crosses val="autoZero"/>
        <c:crossBetween val="between"/>
      </c:valAx>
      <c:serAx>
        <c:axId val="123366912"/>
        <c:scaling>
          <c:orientation val="minMax"/>
        </c:scaling>
        <c:delete val="0"/>
        <c:axPos val="b"/>
        <c:majorTickMark val="out"/>
        <c:minorTickMark val="none"/>
        <c:tickLblPos val="nextTo"/>
        <c:crossAx val="197845760"/>
        <c:crosses val="autoZero"/>
        <c:tickLblSkip val="1"/>
      </c:ser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4.6356270683555863E-2"/>
          <c:y val="5.2169956028223746E-2"/>
          <c:w val="0.90415531210772571"/>
          <c:h val="0.86546715751440162"/>
        </c:manualLayout>
      </c:layout>
      <c:bar3DChart>
        <c:barDir val="col"/>
        <c:grouping val="standard"/>
        <c:varyColors val="0"/>
        <c:ser>
          <c:idx val="0"/>
          <c:order val="0"/>
          <c:tx>
            <c:v>2010</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Bond_Island_Cs_melanura3!$S$2:$S$19</c:f>
              <c:numCache>
                <c:formatCode>General</c:formatCode>
                <c:ptCount val="18"/>
                <c:pt idx="0">
                  <c:v>8</c:v>
                </c:pt>
                <c:pt idx="1">
                  <c:v>5</c:v>
                </c:pt>
                <c:pt idx="3">
                  <c:v>50</c:v>
                </c:pt>
                <c:pt idx="4">
                  <c:v>57.5</c:v>
                </c:pt>
                <c:pt idx="5">
                  <c:v>31</c:v>
                </c:pt>
                <c:pt idx="6">
                  <c:v>20.5</c:v>
                </c:pt>
                <c:pt idx="8">
                  <c:v>19.5</c:v>
                </c:pt>
                <c:pt idx="9">
                  <c:v>5</c:v>
                </c:pt>
                <c:pt idx="10">
                  <c:v>18</c:v>
                </c:pt>
                <c:pt idx="11">
                  <c:v>2</c:v>
                </c:pt>
                <c:pt idx="12">
                  <c:v>4.5</c:v>
                </c:pt>
                <c:pt idx="13">
                  <c:v>2</c:v>
                </c:pt>
                <c:pt idx="14">
                  <c:v>2</c:v>
                </c:pt>
              </c:numCache>
            </c:numRef>
          </c:val>
        </c:ser>
        <c:ser>
          <c:idx val="1"/>
          <c:order val="1"/>
          <c:tx>
            <c:v>2011</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Bond_Island_Cs_melanura3!$T$2:$T$19</c:f>
              <c:numCache>
                <c:formatCode>General</c:formatCode>
                <c:ptCount val="18"/>
                <c:pt idx="1">
                  <c:v>4</c:v>
                </c:pt>
                <c:pt idx="2">
                  <c:v>32</c:v>
                </c:pt>
                <c:pt idx="3">
                  <c:v>73</c:v>
                </c:pt>
                <c:pt idx="4">
                  <c:v>34</c:v>
                </c:pt>
                <c:pt idx="5">
                  <c:v>20</c:v>
                </c:pt>
                <c:pt idx="6">
                  <c:v>31.5</c:v>
                </c:pt>
                <c:pt idx="11">
                  <c:v>10</c:v>
                </c:pt>
                <c:pt idx="12">
                  <c:v>1</c:v>
                </c:pt>
                <c:pt idx="13">
                  <c:v>8.5</c:v>
                </c:pt>
              </c:numCache>
            </c:numRef>
          </c:val>
        </c:ser>
        <c:ser>
          <c:idx val="2"/>
          <c:order val="2"/>
          <c:tx>
            <c:v>2012</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Bond_Island_Cs_melanura3!$U$2:$U$19</c:f>
              <c:numCache>
                <c:formatCode>0.0</c:formatCode>
                <c:ptCount val="18"/>
                <c:pt idx="0">
                  <c:v>20</c:v>
                </c:pt>
                <c:pt idx="1">
                  <c:v>18</c:v>
                </c:pt>
                <c:pt idx="2">
                  <c:v>15</c:v>
                </c:pt>
                <c:pt idx="3">
                  <c:v>50</c:v>
                </c:pt>
                <c:pt idx="4">
                  <c:v>43.5</c:v>
                </c:pt>
                <c:pt idx="5">
                  <c:v>70</c:v>
                </c:pt>
                <c:pt idx="6">
                  <c:v>100</c:v>
                </c:pt>
                <c:pt idx="7">
                  <c:v>65</c:v>
                </c:pt>
                <c:pt idx="9">
                  <c:v>72.5</c:v>
                </c:pt>
                <c:pt idx="10">
                  <c:v>26.666666666666668</c:v>
                </c:pt>
                <c:pt idx="12">
                  <c:v>6.5</c:v>
                </c:pt>
                <c:pt idx="13">
                  <c:v>4</c:v>
                </c:pt>
                <c:pt idx="14">
                  <c:v>1</c:v>
                </c:pt>
              </c:numCache>
            </c:numRef>
          </c:val>
        </c:ser>
        <c:ser>
          <c:idx val="3"/>
          <c:order val="3"/>
          <c:tx>
            <c:v>2013</c:v>
          </c:tx>
          <c:invertIfNegative val="0"/>
          <c:cat>
            <c:numRef>
              <c:f>Bond_Island_Cs_melanura3!$R$2:$R$19</c:f>
              <c:numCache>
                <c:formatCode>General</c:formatCode>
                <c:ptCount val="18"/>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numCache>
            </c:numRef>
          </c:cat>
          <c:val>
            <c:numRef>
              <c:f>Bond_Island_Cs_melanura3!$V$2:$V$19</c:f>
              <c:numCache>
                <c:formatCode>0.0</c:formatCode>
                <c:ptCount val="18"/>
                <c:pt idx="1">
                  <c:v>14</c:v>
                </c:pt>
                <c:pt idx="2">
                  <c:v>31</c:v>
                </c:pt>
                <c:pt idx="3">
                  <c:v>78</c:v>
                </c:pt>
                <c:pt idx="4">
                  <c:v>61.5</c:v>
                </c:pt>
                <c:pt idx="5">
                  <c:v>88</c:v>
                </c:pt>
                <c:pt idx="6">
                  <c:v>66</c:v>
                </c:pt>
                <c:pt idx="7">
                  <c:v>53.5</c:v>
                </c:pt>
                <c:pt idx="8">
                  <c:v>53</c:v>
                </c:pt>
                <c:pt idx="9">
                  <c:v>61.5</c:v>
                </c:pt>
                <c:pt idx="10">
                  <c:v>35.5</c:v>
                </c:pt>
                <c:pt idx="11">
                  <c:v>9</c:v>
                </c:pt>
                <c:pt idx="12">
                  <c:v>10.333333333333334</c:v>
                </c:pt>
                <c:pt idx="13">
                  <c:v>7.5</c:v>
                </c:pt>
                <c:pt idx="14">
                  <c:v>13</c:v>
                </c:pt>
                <c:pt idx="16">
                  <c:v>9</c:v>
                </c:pt>
                <c:pt idx="17">
                  <c:v>3</c:v>
                </c:pt>
              </c:numCache>
            </c:numRef>
          </c:val>
        </c:ser>
        <c:dLbls>
          <c:showLegendKey val="0"/>
          <c:showVal val="0"/>
          <c:showCatName val="0"/>
          <c:showSerName val="0"/>
          <c:showPercent val="0"/>
          <c:showBubbleSize val="0"/>
        </c:dLbls>
        <c:gapWidth val="150"/>
        <c:shape val="box"/>
        <c:axId val="197694976"/>
        <c:axId val="197696512"/>
        <c:axId val="123364672"/>
      </c:bar3DChart>
      <c:catAx>
        <c:axId val="197694976"/>
        <c:scaling>
          <c:orientation val="minMax"/>
        </c:scaling>
        <c:delete val="0"/>
        <c:axPos val="b"/>
        <c:numFmt formatCode="General" sourceLinked="1"/>
        <c:majorTickMark val="out"/>
        <c:minorTickMark val="none"/>
        <c:tickLblPos val="nextTo"/>
        <c:crossAx val="197696512"/>
        <c:crosses val="autoZero"/>
        <c:auto val="1"/>
        <c:lblAlgn val="ctr"/>
        <c:lblOffset val="100"/>
        <c:noMultiLvlLbl val="0"/>
      </c:catAx>
      <c:valAx>
        <c:axId val="197696512"/>
        <c:scaling>
          <c:orientation val="minMax"/>
        </c:scaling>
        <c:delete val="0"/>
        <c:axPos val="l"/>
        <c:majorGridlines/>
        <c:numFmt formatCode="General" sourceLinked="1"/>
        <c:majorTickMark val="out"/>
        <c:minorTickMark val="none"/>
        <c:tickLblPos val="nextTo"/>
        <c:crossAx val="197694976"/>
        <c:crosses val="autoZero"/>
        <c:crossBetween val="between"/>
      </c:valAx>
      <c:serAx>
        <c:axId val="123364672"/>
        <c:scaling>
          <c:orientation val="minMax"/>
        </c:scaling>
        <c:delete val="0"/>
        <c:axPos val="b"/>
        <c:majorTickMark val="out"/>
        <c:minorTickMark val="none"/>
        <c:tickLblPos val="nextTo"/>
        <c:crossAx val="197696512"/>
        <c:crosses val="autoZero"/>
        <c:tickLblSkip val="1"/>
      </c:serAx>
    </c:plotArea>
    <c:legend>
      <c:legendPos val="r"/>
      <c:legendEntry>
        <c:idx val="0"/>
        <c:txPr>
          <a:bodyPr/>
          <a:lstStyle/>
          <a:p>
            <a:pPr>
              <a:defRPr>
                <a:solidFill>
                  <a:srgbClr val="000000"/>
                </a:solidFill>
              </a:defRPr>
            </a:pPr>
            <a:endParaRPr lang="en-US"/>
          </a:p>
        </c:txPr>
      </c:legendEntry>
      <c:legendEntry>
        <c:idx val="1"/>
        <c:txPr>
          <a:bodyPr/>
          <a:lstStyle/>
          <a:p>
            <a:pPr>
              <a:defRPr>
                <a:solidFill>
                  <a:srgbClr val="000000"/>
                </a:solidFill>
              </a:defRPr>
            </a:pPr>
            <a:endParaRPr lang="en-US"/>
          </a:p>
        </c:txPr>
      </c:legendEntry>
      <c:legendEntry>
        <c:idx val="2"/>
        <c:txPr>
          <a:bodyPr/>
          <a:lstStyle/>
          <a:p>
            <a:pPr>
              <a:defRPr>
                <a:solidFill>
                  <a:srgbClr val="000000"/>
                </a:solidFill>
              </a:defRPr>
            </a:pPr>
            <a:endParaRPr lang="en-US"/>
          </a:p>
        </c:txPr>
      </c:legendEntry>
      <c:legendEntry>
        <c:idx val="3"/>
        <c:txPr>
          <a:bodyPr/>
          <a:lstStyle/>
          <a:p>
            <a:pPr>
              <a:defRPr>
                <a:solidFill>
                  <a:srgbClr val="000000"/>
                </a:solidFill>
              </a:defRPr>
            </a:pPr>
            <a:endParaRPr lang="en-US"/>
          </a:p>
        </c:txPr>
      </c:legendEntry>
      <c:layout>
        <c:manualLayout>
          <c:xMode val="edge"/>
          <c:yMode val="edge"/>
          <c:x val="0.7024194054547529"/>
          <c:y val="0.31978172525999327"/>
          <c:w val="6.7508130777131123E-2"/>
          <c:h val="0.16060312977948041"/>
        </c:manualLayout>
      </c:layout>
      <c:overlay val="0"/>
      <c:spPr>
        <a:solidFill>
          <a:schemeClr val="tx1"/>
        </a:solidFill>
        <a:ln>
          <a:solidFill>
            <a:schemeClr val="tx1"/>
          </a:solidFill>
        </a:ln>
      </c:sp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0.48115</cdr:x>
      <cdr:y>0.52266</cdr:y>
    </cdr:from>
    <cdr:to>
      <cdr:x>0.49702</cdr:x>
      <cdr:y>0.56183</cdr:y>
    </cdr:to>
    <cdr:sp macro="" textlink="">
      <cdr:nvSpPr>
        <cdr:cNvPr id="2049" name="Text Box 1"/>
        <cdr:cNvSpPr txBox="1">
          <a:spLocks xmlns:a="http://schemas.openxmlformats.org/drawingml/2006/main" noChangeArrowheads="1"/>
        </cdr:cNvSpPr>
      </cdr:nvSpPr>
      <cdr:spPr bwMode="auto">
        <a:xfrm xmlns:a="http://schemas.openxmlformats.org/drawingml/2006/main">
          <a:off x="5892244" y="3408382"/>
          <a:ext cx="194310" cy="25518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0.46602</cdr:x>
      <cdr:y>0.79452</cdr:y>
    </cdr:from>
    <cdr:to>
      <cdr:x>0.48544</cdr:x>
      <cdr:y>0.84932</cdr:y>
    </cdr:to>
    <cdr:sp macro="" textlink="">
      <cdr:nvSpPr>
        <cdr:cNvPr id="3" name="Up Arrow 2"/>
        <cdr:cNvSpPr/>
      </cdr:nvSpPr>
      <cdr:spPr>
        <a:xfrm xmlns:a="http://schemas.openxmlformats.org/drawingml/2006/main">
          <a:off x="3657600" y="4419600"/>
          <a:ext cx="152400" cy="30480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0.75343</cdr:y>
    </cdr:from>
    <cdr:to>
      <cdr:x>0.12622</cdr:x>
      <cdr:y>0.83562</cdr:y>
    </cdr:to>
    <cdr:sp macro="" textlink="">
      <cdr:nvSpPr>
        <cdr:cNvPr id="4" name="TextBox 3"/>
        <cdr:cNvSpPr txBox="1"/>
      </cdr:nvSpPr>
      <cdr:spPr>
        <a:xfrm xmlns:a="http://schemas.openxmlformats.org/drawingml/2006/main">
          <a:off x="0" y="4191005"/>
          <a:ext cx="990651" cy="4571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smtClean="0"/>
            <a:t>July 1</a:t>
          </a:r>
          <a:r>
            <a:rPr lang="en-US" sz="2000" b="1" baseline="30000" dirty="0" smtClean="0"/>
            <a:t>st</a:t>
          </a:r>
          <a:r>
            <a:rPr lang="en-US" sz="2000" b="1" dirty="0" smtClean="0"/>
            <a:t> </a:t>
          </a:r>
          <a:endParaRPr lang="en-US" sz="2000" b="1" dirty="0"/>
        </a:p>
      </cdr:txBody>
    </cdr:sp>
  </cdr:relSizeAnchor>
  <cdr:relSizeAnchor xmlns:cdr="http://schemas.openxmlformats.org/drawingml/2006/chartDrawing">
    <cdr:from>
      <cdr:x>0.41748</cdr:x>
      <cdr:y>0.84932</cdr:y>
    </cdr:from>
    <cdr:to>
      <cdr:x>0.58252</cdr:x>
      <cdr:y>0.93151</cdr:y>
    </cdr:to>
    <cdr:sp macro="" textlink="">
      <cdr:nvSpPr>
        <cdr:cNvPr id="7" name="TextBox 1"/>
        <cdr:cNvSpPr txBox="1"/>
      </cdr:nvSpPr>
      <cdr:spPr>
        <a:xfrm xmlns:a="http://schemas.openxmlformats.org/drawingml/2006/main">
          <a:off x="3276600" y="4724400"/>
          <a:ext cx="12954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August 31st</a:t>
          </a:r>
          <a:endParaRPr lang="en-US" sz="1800" b="1" dirty="0"/>
        </a:p>
      </cdr:txBody>
    </cdr:sp>
  </cdr:relSizeAnchor>
  <cdr:relSizeAnchor xmlns:cdr="http://schemas.openxmlformats.org/drawingml/2006/chartDrawing">
    <cdr:from>
      <cdr:x>0.16505</cdr:x>
      <cdr:y>0.90411</cdr:y>
    </cdr:from>
    <cdr:to>
      <cdr:x>0.47573</cdr:x>
      <cdr:y>0.9863</cdr:y>
    </cdr:to>
    <cdr:sp macro="" textlink="">
      <cdr:nvSpPr>
        <cdr:cNvPr id="8" name="TextBox 7"/>
        <cdr:cNvSpPr txBox="1"/>
      </cdr:nvSpPr>
      <cdr:spPr>
        <a:xfrm xmlns:a="http://schemas.openxmlformats.org/drawingml/2006/main">
          <a:off x="1295400" y="5029200"/>
          <a:ext cx="2438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solidFill>
                <a:srgbClr val="FF0000"/>
              </a:solidFill>
            </a:rPr>
            <a:t>EEE Amplification Period</a:t>
          </a:r>
        </a:p>
        <a:p xmlns:a="http://schemas.openxmlformats.org/drawingml/2006/main">
          <a:endParaRPr lang="en-US" sz="24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0.09565</cdr:x>
      <cdr:y>0.88312</cdr:y>
    </cdr:from>
    <cdr:to>
      <cdr:x>0.50435</cdr:x>
      <cdr:y>0.94805</cdr:y>
    </cdr:to>
    <cdr:sp macro="" textlink="">
      <cdr:nvSpPr>
        <cdr:cNvPr id="4" name="TextBox 3"/>
        <cdr:cNvSpPr txBox="1"/>
      </cdr:nvSpPr>
      <cdr:spPr>
        <a:xfrm xmlns:a="http://schemas.openxmlformats.org/drawingml/2006/main">
          <a:off x="838200" y="5181600"/>
          <a:ext cx="3581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solidFill>
                <a:srgbClr val="C00000"/>
              </a:solidFill>
            </a:rPr>
            <a:t>EEE Amplification Period</a:t>
          </a:r>
          <a:endParaRPr lang="en-US" sz="2400" b="1" dirty="0">
            <a:solidFill>
              <a:srgbClr val="C00000"/>
            </a:solidFill>
          </a:endParaRPr>
        </a:p>
      </cdr:txBody>
    </cdr:sp>
  </cdr:relSizeAnchor>
  <cdr:relSizeAnchor xmlns:cdr="http://schemas.openxmlformats.org/drawingml/2006/chartDrawing">
    <cdr:from>
      <cdr:x>0.39566</cdr:x>
      <cdr:y>0.84416</cdr:y>
    </cdr:from>
    <cdr:to>
      <cdr:x>0.54348</cdr:x>
      <cdr:y>0.92208</cdr:y>
    </cdr:to>
    <cdr:sp macro="" textlink="">
      <cdr:nvSpPr>
        <cdr:cNvPr id="5" name="TextBox 1"/>
        <cdr:cNvSpPr txBox="1"/>
      </cdr:nvSpPr>
      <cdr:spPr>
        <a:xfrm xmlns:a="http://schemas.openxmlformats.org/drawingml/2006/main">
          <a:off x="3467143" y="4953030"/>
          <a:ext cx="1295332" cy="4571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August 31st</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C960C-1E52-4657-981D-9CB976C444B9}" type="datetimeFigureOut">
              <a:rPr lang="en-US" smtClean="0"/>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CE055-1C1F-4EA7-A757-0E1BFFEC38E5}" type="slidenum">
              <a:rPr lang="en-US" smtClean="0"/>
              <a:t>‹#›</a:t>
            </a:fld>
            <a:endParaRPr lang="en-US"/>
          </a:p>
        </p:txBody>
      </p:sp>
    </p:spTree>
    <p:extLst>
      <p:ext uri="{BB962C8B-B14F-4D97-AF65-F5344CB8AC3E}">
        <p14:creationId xmlns:p14="http://schemas.microsoft.com/office/powerpoint/2010/main" val="32476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a:t>
            </a:r>
            <a:r>
              <a:rPr lang="en-US" baseline="0" dirty="0" smtClean="0"/>
              <a:t>  The decision to use mosquito adulticide was made after “declaration of public risk” by Vermont Department of Health Commissioner</a:t>
            </a:r>
            <a:endParaRPr lang="en-US" dirty="0"/>
          </a:p>
        </p:txBody>
      </p:sp>
      <p:sp>
        <p:nvSpPr>
          <p:cNvPr id="4" name="Slide Number Placeholder 3"/>
          <p:cNvSpPr>
            <a:spLocks noGrp="1"/>
          </p:cNvSpPr>
          <p:nvPr>
            <p:ph type="sldNum" sz="quarter" idx="10"/>
          </p:nvPr>
        </p:nvSpPr>
        <p:spPr/>
        <p:txBody>
          <a:bodyPr/>
          <a:lstStyle/>
          <a:p>
            <a:fld id="{5137CF24-6B40-4A09-BA1F-B19667AEC36F}" type="slidenum">
              <a:rPr lang="en-US" smtClean="0"/>
              <a:t>16</a:t>
            </a:fld>
            <a:endParaRPr lang="en-US"/>
          </a:p>
        </p:txBody>
      </p:sp>
    </p:spTree>
    <p:extLst>
      <p:ext uri="{BB962C8B-B14F-4D97-AF65-F5344CB8AC3E}">
        <p14:creationId xmlns:p14="http://schemas.microsoft.com/office/powerpoint/2010/main" val="333395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 the time the decision was made to treat around the Whiting swamp, no positive mosquito pools had been detected anywhere else. But by the time the spray occurred, positive pools were detected outside of the spray zone.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216A168-36D5-40F3-879E-23B5922AFAA5}"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37CF24-6B40-4A09-BA1F-B19667AEC36F}" type="slidenum">
              <a:rPr lang="en-US" smtClean="0"/>
              <a:t>20</a:t>
            </a:fld>
            <a:endParaRPr lang="en-US"/>
          </a:p>
        </p:txBody>
      </p:sp>
    </p:spTree>
    <p:extLst>
      <p:ext uri="{BB962C8B-B14F-4D97-AF65-F5344CB8AC3E}">
        <p14:creationId xmlns:p14="http://schemas.microsoft.com/office/powerpoint/2010/main" val="355545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Larviciding is used to control nuisance mosquitoes, Aedes vexans and Ochlerotatus trivittatus.</a:t>
            </a:r>
            <a:endParaRPr lang="en-US" dirty="0"/>
          </a:p>
        </p:txBody>
      </p:sp>
      <p:sp>
        <p:nvSpPr>
          <p:cNvPr id="4" name="Slide Number Placeholder 3"/>
          <p:cNvSpPr>
            <a:spLocks noGrp="1"/>
          </p:cNvSpPr>
          <p:nvPr>
            <p:ph type="sldNum" sz="quarter" idx="10"/>
          </p:nvPr>
        </p:nvSpPr>
        <p:spPr/>
        <p:txBody>
          <a:bodyPr/>
          <a:lstStyle/>
          <a:p>
            <a:fld id="{5137CF24-6B40-4A09-BA1F-B19667AEC36F}" type="slidenum">
              <a:rPr lang="en-US" smtClean="0"/>
              <a:t>24</a:t>
            </a:fld>
            <a:endParaRPr lang="en-US"/>
          </a:p>
        </p:txBody>
      </p:sp>
    </p:spTree>
    <p:extLst>
      <p:ext uri="{BB962C8B-B14F-4D97-AF65-F5344CB8AC3E}">
        <p14:creationId xmlns:p14="http://schemas.microsoft.com/office/powerpoint/2010/main" val="363829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A1B8279F-AF8D-4F48-9526-5E48B9173F5C}" type="slidenum">
              <a:rPr lang="en-US" altLang="en-US" smtClean="0">
                <a:latin typeface="Arial" charset="0"/>
              </a:rPr>
              <a:pPr eaLnBrk="1" hangingPunct="1">
                <a:spcBef>
                  <a:spcPct val="0"/>
                </a:spcBef>
              </a:pPr>
              <a:t>25</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spcBef>
                <a:spcPct val="30000"/>
              </a:spcBef>
              <a:defRPr sz="1200">
                <a:solidFill>
                  <a:schemeClr val="tx1"/>
                </a:solidFill>
                <a:latin typeface="Calibri" pitchFamily="34" charset="0"/>
                <a:ea typeface="ＭＳ Ｐゴシック" charset="-128"/>
              </a:defRPr>
            </a:lvl1pPr>
            <a:lvl2pPr marL="701675" indent="-269875" defTabSz="455613" eaLnBrk="0" hangingPunct="0">
              <a:spcBef>
                <a:spcPct val="30000"/>
              </a:spcBef>
              <a:defRPr sz="1200">
                <a:solidFill>
                  <a:schemeClr val="tx1"/>
                </a:solidFill>
                <a:latin typeface="Calibri" pitchFamily="34" charset="0"/>
                <a:ea typeface="ＭＳ Ｐゴシック" charset="-128"/>
              </a:defRPr>
            </a:lvl2pPr>
            <a:lvl3pPr marL="1081088" indent="-215900" defTabSz="455613" eaLnBrk="0" hangingPunct="0">
              <a:spcBef>
                <a:spcPct val="30000"/>
              </a:spcBef>
              <a:defRPr sz="1200">
                <a:solidFill>
                  <a:schemeClr val="tx1"/>
                </a:solidFill>
                <a:latin typeface="Calibri" pitchFamily="34" charset="0"/>
                <a:ea typeface="ＭＳ Ｐゴシック" charset="-128"/>
              </a:defRPr>
            </a:lvl3pPr>
            <a:lvl4pPr marL="1512888" indent="-215900" defTabSz="455613" eaLnBrk="0" hangingPunct="0">
              <a:spcBef>
                <a:spcPct val="30000"/>
              </a:spcBef>
              <a:defRPr sz="1200">
                <a:solidFill>
                  <a:schemeClr val="tx1"/>
                </a:solidFill>
                <a:latin typeface="Calibri" pitchFamily="34" charset="0"/>
                <a:ea typeface="ＭＳ Ｐゴシック" charset="-128"/>
              </a:defRPr>
            </a:lvl4pPr>
            <a:lvl5pPr marL="1944688" indent="-215900" defTabSz="455613" eaLnBrk="0" hangingPunct="0">
              <a:spcBef>
                <a:spcPct val="30000"/>
              </a:spcBef>
              <a:defRPr sz="1200">
                <a:solidFill>
                  <a:schemeClr val="tx1"/>
                </a:solidFill>
                <a:latin typeface="Calibri" pitchFamily="34" charset="0"/>
                <a:ea typeface="ＭＳ Ｐゴシック" charset="-128"/>
              </a:defRPr>
            </a:lvl5pPr>
            <a:lvl6pPr marL="2401888" indent="-215900" defTabSz="455613" eaLnBrk="0" fontAlgn="base" hangingPunct="0">
              <a:spcBef>
                <a:spcPct val="30000"/>
              </a:spcBef>
              <a:spcAft>
                <a:spcPct val="0"/>
              </a:spcAft>
              <a:defRPr sz="1200">
                <a:solidFill>
                  <a:schemeClr val="tx1"/>
                </a:solidFill>
                <a:latin typeface="Calibri" pitchFamily="34" charset="0"/>
                <a:ea typeface="ＭＳ Ｐゴシック" charset="-128"/>
              </a:defRPr>
            </a:lvl6pPr>
            <a:lvl7pPr marL="2859088" indent="-215900" defTabSz="455613" eaLnBrk="0" fontAlgn="base" hangingPunct="0">
              <a:spcBef>
                <a:spcPct val="30000"/>
              </a:spcBef>
              <a:spcAft>
                <a:spcPct val="0"/>
              </a:spcAft>
              <a:defRPr sz="1200">
                <a:solidFill>
                  <a:schemeClr val="tx1"/>
                </a:solidFill>
                <a:latin typeface="Calibri" pitchFamily="34" charset="0"/>
                <a:ea typeface="ＭＳ Ｐゴシック" charset="-128"/>
              </a:defRPr>
            </a:lvl7pPr>
            <a:lvl8pPr marL="3316288" indent="-215900" defTabSz="455613" eaLnBrk="0" fontAlgn="base" hangingPunct="0">
              <a:spcBef>
                <a:spcPct val="30000"/>
              </a:spcBef>
              <a:spcAft>
                <a:spcPct val="0"/>
              </a:spcAft>
              <a:defRPr sz="1200">
                <a:solidFill>
                  <a:schemeClr val="tx1"/>
                </a:solidFill>
                <a:latin typeface="Calibri" pitchFamily="34" charset="0"/>
                <a:ea typeface="ＭＳ Ｐゴシック" charset="-128"/>
              </a:defRPr>
            </a:lvl8pPr>
            <a:lvl9pPr marL="3773488" indent="-215900" defTabSz="455613"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8D8F76FF-66DB-4884-8689-EA232B66B850}" type="slidenum">
              <a:rPr lang="en-US" altLang="en-US">
                <a:solidFill>
                  <a:prstClr val="black"/>
                </a:solidFill>
                <a:latin typeface="Arial" charset="0"/>
              </a:rPr>
              <a:pPr eaLnBrk="1" hangingPunct="1">
                <a:spcBef>
                  <a:spcPct val="0"/>
                </a:spcBef>
              </a:pPr>
              <a:t>28</a:t>
            </a:fld>
            <a:endParaRPr lang="en-US" altLang="en-US">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FBF6DB4-2F57-418C-BAF2-A481162BC0D2}" type="slidenum">
              <a:rPr lang="en-US" altLang="en-US"/>
              <a:pPr eaLnBrk="1" hangingPunct="1"/>
              <a:t>38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CE055-1C1F-4EA7-A757-0E1BFFEC38E5}" type="slidenum">
              <a:rPr lang="en-US" smtClean="0"/>
              <a:t>42</a:t>
            </a:fld>
            <a:endParaRPr lang="en-US"/>
          </a:p>
        </p:txBody>
      </p:sp>
    </p:spTree>
    <p:extLst>
      <p:ext uri="{BB962C8B-B14F-4D97-AF65-F5344CB8AC3E}">
        <p14:creationId xmlns:p14="http://schemas.microsoft.com/office/powerpoint/2010/main" val="399244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38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E28A68-A6F8-4113-8818-718330F149AE}" type="slidenum">
              <a:rPr lang="en-US" altLang="en-US"/>
              <a:pPr>
                <a:defRPr/>
              </a:pPr>
              <a:t>‹#›</a:t>
            </a:fld>
            <a:endParaRPr lang="en-US" altLang="en-US"/>
          </a:p>
        </p:txBody>
      </p:sp>
    </p:spTree>
    <p:extLst>
      <p:ext uri="{BB962C8B-B14F-4D97-AF65-F5344CB8AC3E}">
        <p14:creationId xmlns:p14="http://schemas.microsoft.com/office/powerpoint/2010/main" val="5506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FDF35A-A10D-40E6-8E5B-A8472A7BC83D}" type="slidenum">
              <a:rPr lang="en-US" altLang="en-US"/>
              <a:pPr>
                <a:defRPr/>
              </a:pPr>
              <a:t>‹#›</a:t>
            </a:fld>
            <a:endParaRPr lang="en-US" altLang="en-US"/>
          </a:p>
        </p:txBody>
      </p:sp>
    </p:spTree>
    <p:extLst>
      <p:ext uri="{BB962C8B-B14F-4D97-AF65-F5344CB8AC3E}">
        <p14:creationId xmlns:p14="http://schemas.microsoft.com/office/powerpoint/2010/main" val="70641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1142FA-F889-4E0D-9FB7-ACC7A433A4C8}" type="slidenum">
              <a:rPr lang="en-US" altLang="en-US"/>
              <a:pPr>
                <a:defRPr/>
              </a:pPr>
              <a:t>‹#›</a:t>
            </a:fld>
            <a:endParaRPr lang="en-US" altLang="en-US"/>
          </a:p>
        </p:txBody>
      </p:sp>
    </p:spTree>
    <p:extLst>
      <p:ext uri="{BB962C8B-B14F-4D97-AF65-F5344CB8AC3E}">
        <p14:creationId xmlns:p14="http://schemas.microsoft.com/office/powerpoint/2010/main" val="1997291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7" name="Picture 8" descr="VT MMT-AGR_VDH"/>
          <p:cNvPicPr>
            <a:picLocks noChangeAspect="1" noChangeArrowheads="1"/>
          </p:cNvPicPr>
          <p:nvPr userDrawn="1"/>
        </p:nvPicPr>
        <p:blipFill>
          <a:blip r:embed="rId3">
            <a:extLst>
              <a:ext uri="{28A0092B-C50C-407E-A947-70E740481C1C}">
                <a14:useLocalDpi xmlns:a14="http://schemas.microsoft.com/office/drawing/2010/main" val="0"/>
              </a:ext>
            </a:extLst>
          </a:blip>
          <a:srcRect r="49646" b="-4614"/>
          <a:stretch>
            <a:fillRect/>
          </a:stretch>
        </p:blipFill>
        <p:spPr bwMode="auto">
          <a:xfrm>
            <a:off x="7024688" y="6164263"/>
            <a:ext cx="17414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14" descr="VT MMT-AGR_VDH"/>
          <p:cNvPicPr>
            <a:picLocks noChangeAspect="1" noChangeArrowheads="1"/>
          </p:cNvPicPr>
          <p:nvPr userDrawn="1"/>
        </p:nvPicPr>
        <p:blipFill>
          <a:blip r:embed="rId4">
            <a:extLst>
              <a:ext uri="{28A0092B-C50C-407E-A947-70E740481C1C}">
                <a14:useLocalDpi xmlns:a14="http://schemas.microsoft.com/office/drawing/2010/main" val="0"/>
              </a:ext>
            </a:extLst>
          </a:blip>
          <a:srcRect l="48584"/>
          <a:stretch>
            <a:fillRect/>
          </a:stretch>
        </p:blipFill>
        <p:spPr bwMode="auto">
          <a:xfrm>
            <a:off x="7024688" y="6448425"/>
            <a:ext cx="17287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none"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12038750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28312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a:solidFill>
                  <a:srgbClr val="FFFFFF"/>
                </a:solidFill>
                <a:latin typeface="Tw Cen MT" pitchFamily="34" charset="0"/>
              </a:defRPr>
            </a:lvl1pPr>
          </a:lstStyle>
          <a:p>
            <a:pPr defTabSz="457200" eaLnBrk="1" hangingPunct="1">
              <a:defRPr/>
            </a:pPr>
            <a:fld id="{D01D373B-0B82-417E-AEDF-ED7126DC381A}" type="slidenum">
              <a:rPr lang="en-US" altLang="en-US">
                <a:ea typeface="ＭＳ Ｐゴシック" charset="-128"/>
              </a:rPr>
              <a:pPr defTabSz="457200" eaLnBrk="1" hangingPunct="1">
                <a:defRPr/>
              </a:pPr>
              <a:t>‹#›</a:t>
            </a:fld>
            <a:endParaRPr lang="en-US" altLang="en-US">
              <a:ea typeface="ＭＳ Ｐゴシック" charset="-128"/>
            </a:endParaRPr>
          </a:p>
        </p:txBody>
      </p:sp>
      <p:sp>
        <p:nvSpPr>
          <p:cNvPr id="9" name="Footer Placeholder 13"/>
          <p:cNvSpPr>
            <a:spLocks noGrp="1"/>
          </p:cNvSpPr>
          <p:nvPr>
            <p:ph type="ftr" sz="quarter" idx="12"/>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8902253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lgn="r">
              <a:defRPr/>
            </a:lvl1pPr>
          </a:lstStyle>
          <a:p>
            <a:pPr>
              <a:defRPr/>
            </a:pPr>
            <a:endParaRPr lang="en-US">
              <a:solidFill>
                <a:srgbClr val="8B8178"/>
              </a:solidFill>
            </a:endParaRPr>
          </a:p>
        </p:txBody>
      </p:sp>
      <p:sp>
        <p:nvSpPr>
          <p:cNvPr id="6" name="Footer Placeholder 11"/>
          <p:cNvSpPr>
            <a:spLocks noGrp="1"/>
          </p:cNvSpPr>
          <p:nvPr>
            <p:ph type="ftr" sz="quarter" idx="11"/>
          </p:nvPr>
        </p:nvSpPr>
        <p:spPr/>
        <p:txBody>
          <a:bodyPr rtlCol="0"/>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346604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lgn="r">
              <a:defRPr/>
            </a:lvl1pPr>
          </a:lstStyle>
          <a:p>
            <a:pPr>
              <a:defRPr/>
            </a:pPr>
            <a:endParaRPr lang="en-US">
              <a:solidFill>
                <a:srgbClr val="8B8178"/>
              </a:solidFill>
            </a:endParaRPr>
          </a:p>
        </p:txBody>
      </p:sp>
      <p:sp>
        <p:nvSpPr>
          <p:cNvPr id="8" name="Footer Placeholder 13"/>
          <p:cNvSpPr>
            <a:spLocks noGrp="1"/>
          </p:cNvSpPr>
          <p:nvPr>
            <p:ph type="ftr" sz="quarter" idx="11"/>
          </p:nvPr>
        </p:nvSpPr>
        <p:spPr/>
        <p:txBody>
          <a:bodyPr rtlCol="0"/>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727802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63075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lgn="r">
              <a:defRPr/>
            </a:lvl1pPr>
          </a:lstStyle>
          <a:p>
            <a:pPr>
              <a:defRPr/>
            </a:pPr>
            <a:endParaRPr lang="en-US">
              <a:solidFill>
                <a:srgbClr val="8B8178"/>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31274747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7" name="Picture 8" descr="VT MMT-AGR_VDH"/>
          <p:cNvPicPr>
            <a:picLocks noChangeAspect="1" noChangeArrowheads="1"/>
          </p:cNvPicPr>
          <p:nvPr userDrawn="1"/>
        </p:nvPicPr>
        <p:blipFill>
          <a:blip r:embed="rId3">
            <a:extLst>
              <a:ext uri="{28A0092B-C50C-407E-A947-70E740481C1C}">
                <a14:useLocalDpi xmlns:a14="http://schemas.microsoft.com/office/drawing/2010/main" val="0"/>
              </a:ext>
            </a:extLst>
          </a:blip>
          <a:srcRect r="49646" b="-4614"/>
          <a:stretch>
            <a:fillRect/>
          </a:stretch>
        </p:blipFill>
        <p:spPr bwMode="auto">
          <a:xfrm>
            <a:off x="7024688" y="6164263"/>
            <a:ext cx="17414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14" descr="VT MMT-AGR_VDH"/>
          <p:cNvPicPr>
            <a:picLocks noChangeAspect="1" noChangeArrowheads="1"/>
          </p:cNvPicPr>
          <p:nvPr userDrawn="1"/>
        </p:nvPicPr>
        <p:blipFill>
          <a:blip r:embed="rId4">
            <a:extLst>
              <a:ext uri="{28A0092B-C50C-407E-A947-70E740481C1C}">
                <a14:useLocalDpi xmlns:a14="http://schemas.microsoft.com/office/drawing/2010/main" val="0"/>
              </a:ext>
            </a:extLst>
          </a:blip>
          <a:srcRect l="48584"/>
          <a:stretch>
            <a:fillRect/>
          </a:stretch>
        </p:blipFill>
        <p:spPr bwMode="auto">
          <a:xfrm>
            <a:off x="7024688" y="6448425"/>
            <a:ext cx="17287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none"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420225012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827347-DD1B-401D-BE21-6FF64FC7A2B0}" type="slidenum">
              <a:rPr lang="en-US" altLang="en-US"/>
              <a:pPr>
                <a:defRPr/>
              </a:pPr>
              <a:t>‹#›</a:t>
            </a:fld>
            <a:endParaRPr lang="en-US" altLang="en-US"/>
          </a:p>
        </p:txBody>
      </p:sp>
    </p:spTree>
    <p:extLst>
      <p:ext uri="{BB962C8B-B14F-4D97-AF65-F5344CB8AC3E}">
        <p14:creationId xmlns:p14="http://schemas.microsoft.com/office/powerpoint/2010/main" val="424247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818176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a:solidFill>
                  <a:srgbClr val="FFFFFF"/>
                </a:solidFill>
                <a:latin typeface="Tw Cen MT" pitchFamily="34" charset="0"/>
              </a:defRPr>
            </a:lvl1pPr>
          </a:lstStyle>
          <a:p>
            <a:pPr defTabSz="457200" eaLnBrk="1" hangingPunct="1">
              <a:defRPr/>
            </a:pPr>
            <a:fld id="{D01D373B-0B82-417E-AEDF-ED7126DC381A}" type="slidenum">
              <a:rPr lang="en-US" altLang="en-US">
                <a:ea typeface="ＭＳ Ｐゴシック" charset="-128"/>
              </a:rPr>
              <a:pPr defTabSz="457200" eaLnBrk="1" hangingPunct="1">
                <a:defRPr/>
              </a:pPr>
              <a:t>‹#›</a:t>
            </a:fld>
            <a:endParaRPr lang="en-US" altLang="en-US">
              <a:ea typeface="ＭＳ Ｐゴシック" charset="-128"/>
            </a:endParaRPr>
          </a:p>
        </p:txBody>
      </p:sp>
      <p:sp>
        <p:nvSpPr>
          <p:cNvPr id="9" name="Footer Placeholder 13"/>
          <p:cNvSpPr>
            <a:spLocks noGrp="1"/>
          </p:cNvSpPr>
          <p:nvPr>
            <p:ph type="ftr" sz="quarter" idx="12"/>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71527280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lgn="r">
              <a:defRPr/>
            </a:lvl1pPr>
          </a:lstStyle>
          <a:p>
            <a:pPr>
              <a:defRPr/>
            </a:pPr>
            <a:endParaRPr lang="en-US">
              <a:solidFill>
                <a:srgbClr val="8B8178"/>
              </a:solidFill>
            </a:endParaRPr>
          </a:p>
        </p:txBody>
      </p:sp>
      <p:sp>
        <p:nvSpPr>
          <p:cNvPr id="6" name="Footer Placeholder 11"/>
          <p:cNvSpPr>
            <a:spLocks noGrp="1"/>
          </p:cNvSpPr>
          <p:nvPr>
            <p:ph type="ftr" sz="quarter" idx="11"/>
          </p:nvPr>
        </p:nvSpPr>
        <p:spPr/>
        <p:txBody>
          <a:bodyPr rtlCol="0"/>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2313089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lgn="r">
              <a:defRPr/>
            </a:lvl1pPr>
          </a:lstStyle>
          <a:p>
            <a:pPr>
              <a:defRPr/>
            </a:pPr>
            <a:endParaRPr lang="en-US">
              <a:solidFill>
                <a:srgbClr val="8B8178"/>
              </a:solidFill>
            </a:endParaRPr>
          </a:p>
        </p:txBody>
      </p:sp>
      <p:sp>
        <p:nvSpPr>
          <p:cNvPr id="8" name="Footer Placeholder 13"/>
          <p:cNvSpPr>
            <a:spLocks noGrp="1"/>
          </p:cNvSpPr>
          <p:nvPr>
            <p:ph type="ftr" sz="quarter" idx="11"/>
          </p:nvPr>
        </p:nvSpPr>
        <p:spPr/>
        <p:txBody>
          <a:bodyPr rtlCol="0"/>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3379233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2088394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lgn="r">
              <a:defRPr/>
            </a:lvl1pPr>
          </a:lstStyle>
          <a:p>
            <a:pPr>
              <a:defRPr/>
            </a:pPr>
            <a:endParaRPr lang="en-US">
              <a:solidFill>
                <a:srgbClr val="8B8178"/>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36202580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08AFBA-915B-464E-B671-C8C678DCB798}" type="slidenum">
              <a:rPr lang="en-US" altLang="en-US"/>
              <a:pPr>
                <a:defRPr/>
              </a:pPr>
              <a:t>‹#›</a:t>
            </a:fld>
            <a:endParaRPr lang="en-US" altLang="en-US"/>
          </a:p>
        </p:txBody>
      </p:sp>
    </p:spTree>
    <p:extLst>
      <p:ext uri="{BB962C8B-B14F-4D97-AF65-F5344CB8AC3E}">
        <p14:creationId xmlns:p14="http://schemas.microsoft.com/office/powerpoint/2010/main" val="40994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76DEC70-016A-4B78-BF7D-C0A913B1A089}" type="slidenum">
              <a:rPr lang="en-US" altLang="en-US"/>
              <a:pPr>
                <a:defRPr/>
              </a:pPr>
              <a:t>‹#›</a:t>
            </a:fld>
            <a:endParaRPr lang="en-US" altLang="en-US"/>
          </a:p>
        </p:txBody>
      </p:sp>
    </p:spTree>
    <p:extLst>
      <p:ext uri="{BB962C8B-B14F-4D97-AF65-F5344CB8AC3E}">
        <p14:creationId xmlns:p14="http://schemas.microsoft.com/office/powerpoint/2010/main" val="189714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AF8C9A-4D6C-4F07-9AFB-3C2984C4C9A9}" type="slidenum">
              <a:rPr lang="en-US" altLang="en-US"/>
              <a:pPr>
                <a:defRPr/>
              </a:pPr>
              <a:t>‹#›</a:t>
            </a:fld>
            <a:endParaRPr lang="en-US" altLang="en-US"/>
          </a:p>
        </p:txBody>
      </p:sp>
    </p:spTree>
    <p:extLst>
      <p:ext uri="{BB962C8B-B14F-4D97-AF65-F5344CB8AC3E}">
        <p14:creationId xmlns:p14="http://schemas.microsoft.com/office/powerpoint/2010/main" val="357103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04AAD38-40E9-4265-A481-4B8F7C70FFDF}" type="slidenum">
              <a:rPr lang="en-US" altLang="en-US"/>
              <a:pPr>
                <a:defRPr/>
              </a:pPr>
              <a:t>‹#›</a:t>
            </a:fld>
            <a:endParaRPr lang="en-US" altLang="en-US"/>
          </a:p>
        </p:txBody>
      </p:sp>
    </p:spTree>
    <p:extLst>
      <p:ext uri="{BB962C8B-B14F-4D97-AF65-F5344CB8AC3E}">
        <p14:creationId xmlns:p14="http://schemas.microsoft.com/office/powerpoint/2010/main" val="131322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7C32695-55B0-4747-84A5-D1B5DB525BAC}" type="slidenum">
              <a:rPr lang="en-US" altLang="en-US"/>
              <a:pPr>
                <a:defRPr/>
              </a:pPr>
              <a:t>‹#›</a:t>
            </a:fld>
            <a:endParaRPr lang="en-US" altLang="en-US"/>
          </a:p>
        </p:txBody>
      </p:sp>
    </p:spTree>
    <p:extLst>
      <p:ext uri="{BB962C8B-B14F-4D97-AF65-F5344CB8AC3E}">
        <p14:creationId xmlns:p14="http://schemas.microsoft.com/office/powerpoint/2010/main" val="83572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CFD3D1-F1EC-4039-B9CB-55217D143B90}" type="slidenum">
              <a:rPr lang="en-US" altLang="en-US"/>
              <a:pPr>
                <a:defRPr/>
              </a:pPr>
              <a:t>‹#›</a:t>
            </a:fld>
            <a:endParaRPr lang="en-US" altLang="en-US"/>
          </a:p>
        </p:txBody>
      </p:sp>
    </p:spTree>
    <p:extLst>
      <p:ext uri="{BB962C8B-B14F-4D97-AF65-F5344CB8AC3E}">
        <p14:creationId xmlns:p14="http://schemas.microsoft.com/office/powerpoint/2010/main" val="281935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1FE800-83C3-4900-BC55-E0DB4568E811}" type="slidenum">
              <a:rPr lang="en-US" altLang="en-US"/>
              <a:pPr>
                <a:defRPr/>
              </a:pPr>
              <a:t>‹#›</a:t>
            </a:fld>
            <a:endParaRPr lang="en-US" altLang="en-US"/>
          </a:p>
        </p:txBody>
      </p:sp>
    </p:spTree>
    <p:extLst>
      <p:ext uri="{BB962C8B-B14F-4D97-AF65-F5344CB8AC3E}">
        <p14:creationId xmlns:p14="http://schemas.microsoft.com/office/powerpoint/2010/main" val="395686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4699FD41-FED5-4F7D-8501-38671A08D6E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defTabSz="457200">
              <a:defRPr/>
            </a:pPr>
            <a:endParaRPr lang="en-US">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a:defRPr/>
            </a:pPr>
            <a:r>
              <a:rPr lang="en-US">
                <a:solidFill>
                  <a:srgbClr val="8B8178"/>
                </a:solidFill>
              </a:rPr>
              <a:t>Vermont Department of Health</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65740428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dt="0"/>
  <p:txStyles>
    <p:titleStyle>
      <a:lvl1pPr algn="l" rtl="0" eaLnBrk="0" fontAlgn="base" hangingPunct="0">
        <a:spcBef>
          <a:spcPct val="0"/>
        </a:spcBef>
        <a:spcAft>
          <a:spcPct val="0"/>
        </a:spcAft>
        <a:defRPr sz="36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defTabSz="457200">
              <a:defRPr/>
            </a:pPr>
            <a:endParaRPr lang="en-US">
              <a:solidFill>
                <a:srgbClr val="8B8178"/>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a:defRPr/>
            </a:pPr>
            <a:r>
              <a:rPr lang="en-US">
                <a:solidFill>
                  <a:srgbClr val="8B8178"/>
                </a:solidFill>
              </a:rPr>
              <a:t>Vermont Department of Health</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5633546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sldNum="0" hdr="0" dt="0"/>
  <p:txStyles>
    <p:titleStyle>
      <a:lvl1pPr algn="l" rtl="0" eaLnBrk="0" fontAlgn="base" hangingPunct="0">
        <a:spcBef>
          <a:spcPct val="0"/>
        </a:spcBef>
        <a:spcAft>
          <a:spcPct val="0"/>
        </a:spcAft>
        <a:defRPr sz="36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healthvermont.gov/prevent/arbovirus/surveillance/index.aspx" TargetMode="External"/><Relationship Id="rId2" Type="http://schemas.openxmlformats.org/officeDocument/2006/relationships/hyperlink" Target="http://agriculture.vermont.gov/plant_pest/mosquitoes_ticks/mosquitoes/testing" TargetMode="External"/><Relationship Id="rId1" Type="http://schemas.openxmlformats.org/officeDocument/2006/relationships/slideLayout" Target="../slideLayouts/slideLayout2.xml"/><Relationship Id="rId5" Type="http://schemas.openxmlformats.org/officeDocument/2006/relationships/hyperlink" Target="http://www.cdc.gov/westnile/index.html" TargetMode="External"/><Relationship Id="rId4" Type="http://schemas.openxmlformats.org/officeDocument/2006/relationships/hyperlink" Target="http://www.cdc.gov/EasternEquineEncephaliti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tiff"/><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278562"/>
          </a:xfrm>
        </p:spPr>
        <p:txBody>
          <a:bodyPr>
            <a:normAutofit/>
          </a:bodyPr>
          <a:lstStyle/>
          <a:p>
            <a:r>
              <a:rPr lang="en-US" dirty="0" smtClean="0"/>
              <a:t>Review of 2013 Mosquito Surveillance and Suppression Activities</a:t>
            </a:r>
            <a:r>
              <a:rPr lang="en-US" baseline="0" dirty="0" smtClean="0"/>
              <a:t> </a:t>
            </a:r>
            <a:br>
              <a:rPr lang="en-US" baseline="0" dirty="0" smtClean="0"/>
            </a:br>
            <a:r>
              <a:rPr lang="en-US" dirty="0"/>
              <a:t/>
            </a:r>
            <a:br>
              <a:rPr lang="en-US" dirty="0"/>
            </a:br>
            <a:r>
              <a:rPr lang="en-US" sz="3200" dirty="0" smtClean="0"/>
              <a:t>for Vermont Pesticides Advisory Council  </a:t>
            </a:r>
            <a:br>
              <a:rPr lang="en-US" sz="3200" dirty="0" smtClean="0"/>
            </a:br>
            <a:r>
              <a:rPr lang="en-US" sz="2000" dirty="0" smtClean="0"/>
              <a:t>March 26, 2014 Meeting</a:t>
            </a:r>
            <a:r>
              <a:rPr lang="en-US" sz="1600" dirty="0" smtClean="0"/>
              <a:t/>
            </a:r>
            <a:br>
              <a:rPr lang="en-US" sz="1600" dirty="0" smtClean="0"/>
            </a:br>
            <a:r>
              <a:rPr lang="en-US" sz="1600" dirty="0"/>
              <a:t/>
            </a:r>
            <a:br>
              <a:rPr lang="en-US" sz="1600" dirty="0"/>
            </a:br>
            <a:r>
              <a:rPr lang="en-US" sz="1600" dirty="0" smtClean="0"/>
              <a:t>Alan C. Graham</a:t>
            </a:r>
            <a:br>
              <a:rPr lang="en-US" sz="1600" dirty="0" smtClean="0"/>
            </a:br>
            <a:r>
              <a:rPr lang="en-US" sz="1600" dirty="0" smtClean="0"/>
              <a:t>Vermont Agency of Agriculture</a:t>
            </a:r>
            <a:br>
              <a:rPr lang="en-US" sz="1600" dirty="0" smtClean="0"/>
            </a:br>
            <a:r>
              <a:rPr lang="en-US" sz="1600" dirty="0"/>
              <a:t/>
            </a:r>
            <a:br>
              <a:rPr lang="en-US" sz="1600" dirty="0"/>
            </a:br>
            <a:r>
              <a:rPr lang="en-US" sz="1600" dirty="0" smtClean="0"/>
              <a:t>Erica </a:t>
            </a:r>
            <a:r>
              <a:rPr lang="en-US" sz="1600" dirty="0" err="1" smtClean="0"/>
              <a:t>Berl</a:t>
            </a:r>
            <a:r>
              <a:rPr lang="en-US" sz="1600" dirty="0" smtClean="0"/>
              <a:t/>
            </a:r>
            <a:br>
              <a:rPr lang="en-US" sz="1600" dirty="0" smtClean="0"/>
            </a:br>
            <a:r>
              <a:rPr lang="en-US" sz="1600" dirty="0" smtClean="0"/>
              <a:t>Vermont Department of Health</a:t>
            </a:r>
            <a:endParaRPr lang="en-US" sz="1600" dirty="0"/>
          </a:p>
        </p:txBody>
      </p:sp>
    </p:spTree>
    <p:extLst>
      <p:ext uri="{BB962C8B-B14F-4D97-AF65-F5344CB8AC3E}">
        <p14:creationId xmlns:p14="http://schemas.microsoft.com/office/powerpoint/2010/main" val="106748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3840162"/>
          </a:xfrm>
        </p:spPr>
        <p:txBody>
          <a:bodyPr/>
          <a:lstStyle/>
          <a:p>
            <a:r>
              <a:rPr lang="en-US" dirty="0" smtClean="0"/>
              <a:t>Map Summarizing </a:t>
            </a:r>
            <a:r>
              <a:rPr lang="en-US" dirty="0" smtClean="0"/>
              <a:t>2013 Mosquito </a:t>
            </a:r>
            <a:r>
              <a:rPr lang="en-US" dirty="0" smtClean="0"/>
              <a:t>Surveillance </a:t>
            </a:r>
            <a:r>
              <a:rPr lang="en-US" dirty="0" smtClean="0"/>
              <a:t>Findings</a:t>
            </a:r>
            <a:endParaRPr lang="en-US" dirty="0"/>
          </a:p>
        </p:txBody>
      </p:sp>
      <p:grpSp>
        <p:nvGrpSpPr>
          <p:cNvPr id="3" name="Group 2"/>
          <p:cNvGrpSpPr/>
          <p:nvPr/>
        </p:nvGrpSpPr>
        <p:grpSpPr>
          <a:xfrm>
            <a:off x="4384993" y="0"/>
            <a:ext cx="5331688" cy="6858000"/>
            <a:chOff x="2473767" y="498549"/>
            <a:chExt cx="4800600" cy="6199845"/>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767" y="498549"/>
              <a:ext cx="4800600" cy="619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39583" y="5030774"/>
              <a:ext cx="1981200" cy="9162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039424" y="5059194"/>
              <a:ext cx="1439460" cy="818870"/>
              <a:chOff x="7543800" y="4546013"/>
              <a:chExt cx="1439460" cy="818870"/>
            </a:xfrm>
          </p:grpSpPr>
          <p:sp>
            <p:nvSpPr>
              <p:cNvPr id="7" name="Rectangle 6"/>
              <p:cNvSpPr/>
              <p:nvPr/>
            </p:nvSpPr>
            <p:spPr>
              <a:xfrm>
                <a:off x="7543800" y="4918268"/>
                <a:ext cx="137652" cy="104305"/>
              </a:xfrm>
              <a:prstGeom prst="rect">
                <a:avLst/>
              </a:prstGeom>
              <a:solidFill>
                <a:srgbClr val="009900"/>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p:cNvSpPr/>
              <p:nvPr/>
            </p:nvSpPr>
            <p:spPr>
              <a:xfrm>
                <a:off x="7543800" y="4632361"/>
                <a:ext cx="137652" cy="104305"/>
              </a:xfrm>
              <a:prstGeom prst="rect">
                <a:avLst/>
              </a:prstGeom>
              <a:solidFill>
                <a:schemeClr val="bg2">
                  <a:lumMod val="20000"/>
                  <a:lumOff val="80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p:cNvSpPr/>
              <p:nvPr/>
            </p:nvSpPr>
            <p:spPr>
              <a:xfrm>
                <a:off x="7560776" y="5188577"/>
                <a:ext cx="137652" cy="104305"/>
              </a:xfrm>
              <a:prstGeom prst="rect">
                <a:avLst/>
              </a:prstGeom>
              <a:solidFill>
                <a:srgbClr val="F61504"/>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7796555" y="4546013"/>
                <a:ext cx="1186705" cy="236504"/>
              </a:xfrm>
              <a:prstGeom prst="rect">
                <a:avLst/>
              </a:prstGeom>
              <a:noFill/>
            </p:spPr>
            <p:txBody>
              <a:bodyPr wrap="none" rtlCol="0">
                <a:spAutoFit/>
              </a:bodyPr>
              <a:lstStyle/>
              <a:p>
                <a:r>
                  <a:rPr lang="en-US" sz="1100" b="1" dirty="0" smtClean="0">
                    <a:solidFill>
                      <a:srgbClr val="000000"/>
                    </a:solidFill>
                  </a:rPr>
                  <a:t>Surveyed towns</a:t>
                </a:r>
                <a:endParaRPr lang="en-US" sz="1100" b="1" dirty="0">
                  <a:solidFill>
                    <a:srgbClr val="000000"/>
                  </a:solidFill>
                </a:endParaRPr>
              </a:p>
            </p:txBody>
          </p:sp>
          <p:sp>
            <p:nvSpPr>
              <p:cNvPr id="11" name="TextBox 10"/>
              <p:cNvSpPr txBox="1"/>
              <p:nvPr/>
            </p:nvSpPr>
            <p:spPr>
              <a:xfrm>
                <a:off x="7762572" y="5128380"/>
                <a:ext cx="880719" cy="236503"/>
              </a:xfrm>
              <a:prstGeom prst="rect">
                <a:avLst/>
              </a:prstGeom>
              <a:noFill/>
            </p:spPr>
            <p:txBody>
              <a:bodyPr wrap="none" rtlCol="0">
                <a:spAutoFit/>
              </a:bodyPr>
              <a:lstStyle/>
              <a:p>
                <a:r>
                  <a:rPr lang="en-US" sz="1100" b="1" dirty="0" smtClean="0">
                    <a:solidFill>
                      <a:srgbClr val="000000"/>
                    </a:solidFill>
                  </a:rPr>
                  <a:t>EEE+ pools</a:t>
                </a:r>
                <a:endParaRPr lang="en-US" sz="1100" b="1" dirty="0">
                  <a:solidFill>
                    <a:srgbClr val="000000"/>
                  </a:solidFill>
                </a:endParaRPr>
              </a:p>
            </p:txBody>
          </p:sp>
          <p:sp>
            <p:nvSpPr>
              <p:cNvPr id="12" name="TextBox 11"/>
              <p:cNvSpPr txBox="1"/>
              <p:nvPr/>
            </p:nvSpPr>
            <p:spPr>
              <a:xfrm>
                <a:off x="7785873" y="4831920"/>
                <a:ext cx="960102" cy="236503"/>
              </a:xfrm>
              <a:prstGeom prst="rect">
                <a:avLst/>
              </a:prstGeom>
              <a:noFill/>
            </p:spPr>
            <p:txBody>
              <a:bodyPr wrap="none" rtlCol="0">
                <a:spAutoFit/>
              </a:bodyPr>
              <a:lstStyle/>
              <a:p>
                <a:r>
                  <a:rPr lang="en-US" sz="1100" b="1" dirty="0" smtClean="0">
                    <a:solidFill>
                      <a:srgbClr val="000000"/>
                    </a:solidFill>
                  </a:rPr>
                  <a:t>WNV+ pools</a:t>
                </a:r>
                <a:endParaRPr lang="en-US" sz="1100" b="1" dirty="0">
                  <a:solidFill>
                    <a:srgbClr val="000000"/>
                  </a:solidFill>
                </a:endParaRPr>
              </a:p>
            </p:txBody>
          </p:sp>
        </p:grpSp>
      </p:grpSp>
    </p:spTree>
    <p:extLst>
      <p:ext uri="{BB962C8B-B14F-4D97-AF65-F5344CB8AC3E}">
        <p14:creationId xmlns:p14="http://schemas.microsoft.com/office/powerpoint/2010/main" val="161496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Arbovirus Phenology</a:t>
            </a:r>
            <a:endParaRPr lang="en-US" dirty="0"/>
          </a:p>
        </p:txBody>
      </p:sp>
      <p:grpSp>
        <p:nvGrpSpPr>
          <p:cNvPr id="4" name="Group 3"/>
          <p:cNvGrpSpPr/>
          <p:nvPr/>
        </p:nvGrpSpPr>
        <p:grpSpPr>
          <a:xfrm>
            <a:off x="1344050" y="1143000"/>
            <a:ext cx="6595703" cy="3809285"/>
            <a:chOff x="1359762" y="1066800"/>
            <a:chExt cx="6107838" cy="3303109"/>
          </a:xfrm>
        </p:grpSpPr>
        <p:grpSp>
          <p:nvGrpSpPr>
            <p:cNvPr id="5" name="Group 4"/>
            <p:cNvGrpSpPr/>
            <p:nvPr/>
          </p:nvGrpSpPr>
          <p:grpSpPr>
            <a:xfrm>
              <a:off x="1359762" y="1066800"/>
              <a:ext cx="6107838" cy="3303109"/>
              <a:chOff x="1512162" y="921430"/>
              <a:chExt cx="6107838" cy="3303109"/>
            </a:xfrm>
          </p:grpSpPr>
          <p:sp>
            <p:nvSpPr>
              <p:cNvPr id="12" name="TextBox 11"/>
              <p:cNvSpPr txBox="1"/>
              <p:nvPr/>
            </p:nvSpPr>
            <p:spPr>
              <a:xfrm>
                <a:off x="2638514" y="3916706"/>
                <a:ext cx="511609" cy="307833"/>
              </a:xfrm>
              <a:prstGeom prst="rect">
                <a:avLst/>
              </a:prstGeom>
              <a:noFill/>
            </p:spPr>
            <p:txBody>
              <a:bodyPr wrap="none" rtlCol="0">
                <a:spAutoFit/>
              </a:bodyPr>
              <a:lstStyle/>
              <a:p>
                <a:r>
                  <a:rPr lang="en-US" sz="1600" b="1" dirty="0" smtClean="0"/>
                  <a:t>June</a:t>
                </a:r>
                <a:endParaRPr lang="en-US" sz="1600" b="1" dirty="0"/>
              </a:p>
            </p:txBody>
          </p:sp>
          <p:sp>
            <p:nvSpPr>
              <p:cNvPr id="13" name="TextBox 12"/>
              <p:cNvSpPr txBox="1"/>
              <p:nvPr/>
            </p:nvSpPr>
            <p:spPr>
              <a:xfrm>
                <a:off x="3406621" y="3916706"/>
                <a:ext cx="453213" cy="307833"/>
              </a:xfrm>
              <a:prstGeom prst="rect">
                <a:avLst/>
              </a:prstGeom>
              <a:noFill/>
            </p:spPr>
            <p:txBody>
              <a:bodyPr wrap="none" rtlCol="0">
                <a:spAutoFit/>
              </a:bodyPr>
              <a:lstStyle/>
              <a:p>
                <a:r>
                  <a:rPr lang="en-US" sz="1600" b="1" dirty="0" smtClean="0"/>
                  <a:t>July</a:t>
                </a:r>
                <a:endParaRPr lang="en-US" sz="1600" b="1" dirty="0"/>
              </a:p>
            </p:txBody>
          </p:sp>
          <p:sp>
            <p:nvSpPr>
              <p:cNvPr id="14" name="TextBox 13"/>
              <p:cNvSpPr txBox="1"/>
              <p:nvPr/>
            </p:nvSpPr>
            <p:spPr>
              <a:xfrm>
                <a:off x="4005312" y="3912654"/>
                <a:ext cx="691869" cy="307833"/>
              </a:xfrm>
              <a:prstGeom prst="rect">
                <a:avLst/>
              </a:prstGeom>
              <a:noFill/>
            </p:spPr>
            <p:txBody>
              <a:bodyPr wrap="none" rtlCol="0">
                <a:spAutoFit/>
              </a:bodyPr>
              <a:lstStyle/>
              <a:p>
                <a:r>
                  <a:rPr lang="en-US" sz="1600" b="1" dirty="0" smtClean="0"/>
                  <a:t>August</a:t>
                </a:r>
                <a:endParaRPr lang="en-US" sz="1600" b="1" dirty="0"/>
              </a:p>
            </p:txBody>
          </p:sp>
          <p:sp>
            <p:nvSpPr>
              <p:cNvPr id="15" name="TextBox 14"/>
              <p:cNvSpPr txBox="1"/>
              <p:nvPr/>
            </p:nvSpPr>
            <p:spPr>
              <a:xfrm>
                <a:off x="4870380" y="3916706"/>
                <a:ext cx="502323" cy="307833"/>
              </a:xfrm>
              <a:prstGeom prst="rect">
                <a:avLst/>
              </a:prstGeom>
              <a:noFill/>
            </p:spPr>
            <p:txBody>
              <a:bodyPr wrap="none" rtlCol="0">
                <a:spAutoFit/>
              </a:bodyPr>
              <a:lstStyle/>
              <a:p>
                <a:r>
                  <a:rPr lang="en-US" sz="1600" b="1" dirty="0" smtClean="0"/>
                  <a:t>Sept</a:t>
                </a:r>
                <a:endParaRPr lang="en-US" sz="1600" b="1" dirty="0"/>
              </a:p>
            </p:txBody>
          </p:sp>
          <p:sp>
            <p:nvSpPr>
              <p:cNvPr id="16" name="TextBox 15"/>
              <p:cNvSpPr txBox="1"/>
              <p:nvPr/>
            </p:nvSpPr>
            <p:spPr>
              <a:xfrm>
                <a:off x="5599373" y="3916706"/>
                <a:ext cx="427576" cy="307833"/>
              </a:xfrm>
              <a:prstGeom prst="rect">
                <a:avLst/>
              </a:prstGeom>
              <a:noFill/>
            </p:spPr>
            <p:txBody>
              <a:bodyPr wrap="none" rtlCol="0">
                <a:spAutoFit/>
              </a:bodyPr>
              <a:lstStyle/>
              <a:p>
                <a:r>
                  <a:rPr lang="en-US" sz="1600" b="1" dirty="0" smtClean="0"/>
                  <a:t>Oct</a:t>
                </a:r>
                <a:endParaRPr lang="en-US" sz="1600" b="1" dirty="0"/>
              </a:p>
            </p:txBody>
          </p:sp>
          <p:sp>
            <p:nvSpPr>
              <p:cNvPr id="17" name="TextBox 16"/>
              <p:cNvSpPr txBox="1"/>
              <p:nvPr/>
            </p:nvSpPr>
            <p:spPr>
              <a:xfrm rot="16200000">
                <a:off x="496446" y="2450983"/>
                <a:ext cx="2359591" cy="328159"/>
              </a:xfrm>
              <a:prstGeom prst="rect">
                <a:avLst/>
              </a:prstGeom>
              <a:noFill/>
            </p:spPr>
            <p:txBody>
              <a:bodyPr wrap="none" rtlCol="0">
                <a:spAutoFit/>
              </a:bodyPr>
              <a:lstStyle/>
              <a:p>
                <a:r>
                  <a:rPr lang="en-US" b="1" dirty="0" smtClean="0"/>
                  <a:t>Number of positive pools</a:t>
                </a:r>
                <a:endParaRPr lang="en-US" b="1" dirty="0"/>
              </a:p>
            </p:txBody>
          </p:sp>
          <p:graphicFrame>
            <p:nvGraphicFramePr>
              <p:cNvPr id="18" name="Chart 17"/>
              <p:cNvGraphicFramePr>
                <a:graphicFrameLocks/>
              </p:cNvGraphicFramePr>
              <p:nvPr>
                <p:extLst>
                  <p:ext uri="{D42A27DB-BD31-4B8C-83A1-F6EECF244321}">
                    <p14:modId xmlns:p14="http://schemas.microsoft.com/office/powerpoint/2010/main" val="1168041909"/>
                  </p:ext>
                </p:extLst>
              </p:nvPr>
            </p:nvGraphicFramePr>
            <p:xfrm>
              <a:off x="1927364" y="921430"/>
              <a:ext cx="5692636" cy="3186695"/>
            </p:xfrm>
            <a:graphic>
              <a:graphicData uri="http://schemas.openxmlformats.org/drawingml/2006/chart">
                <c:chart xmlns:c="http://schemas.openxmlformats.org/drawingml/2006/chart" xmlns:r="http://schemas.openxmlformats.org/officeDocument/2006/relationships" r:id="rId2"/>
              </a:graphicData>
            </a:graphic>
          </p:graphicFrame>
        </p:grpSp>
        <p:sp>
          <p:nvSpPr>
            <p:cNvPr id="6" name="TextBox 5"/>
            <p:cNvSpPr txBox="1"/>
            <p:nvPr/>
          </p:nvSpPr>
          <p:spPr>
            <a:xfrm>
              <a:off x="2830729" y="2730908"/>
              <a:ext cx="1011302" cy="646331"/>
            </a:xfrm>
            <a:prstGeom prst="rect">
              <a:avLst/>
            </a:prstGeom>
            <a:noFill/>
          </p:spPr>
          <p:txBody>
            <a:bodyPr wrap="none" rtlCol="0">
              <a:spAutoFit/>
            </a:bodyPr>
            <a:lstStyle/>
            <a:p>
              <a:r>
                <a:rPr lang="en-US" sz="1200" i="1" dirty="0" err="1" smtClean="0">
                  <a:solidFill>
                    <a:srgbClr val="7030A0"/>
                  </a:solidFill>
                </a:rPr>
                <a:t>Cx</a:t>
              </a:r>
              <a:r>
                <a:rPr lang="en-US" sz="1200" i="1" dirty="0" smtClean="0">
                  <a:solidFill>
                    <a:srgbClr val="7030A0"/>
                  </a:solidFill>
                </a:rPr>
                <a:t>. r/p</a:t>
              </a:r>
            </a:p>
            <a:p>
              <a:r>
                <a:rPr lang="en-US" sz="1200" i="1" dirty="0">
                  <a:solidFill>
                    <a:srgbClr val="7030A0"/>
                  </a:solidFill>
                </a:rPr>
                <a:t>Cs. </a:t>
              </a:r>
              <a:r>
                <a:rPr lang="en-US" sz="1200" i="1" dirty="0" err="1">
                  <a:solidFill>
                    <a:srgbClr val="7030A0"/>
                  </a:solidFill>
                </a:rPr>
                <a:t>melanura</a:t>
              </a:r>
              <a:endParaRPr lang="en-US" sz="1200" i="1" dirty="0">
                <a:solidFill>
                  <a:srgbClr val="7030A0"/>
                </a:solidFill>
              </a:endParaRPr>
            </a:p>
            <a:p>
              <a:r>
                <a:rPr lang="en-US" sz="1200" i="1" dirty="0">
                  <a:solidFill>
                    <a:srgbClr val="7030A0"/>
                  </a:solidFill>
                </a:rPr>
                <a:t>Cs. </a:t>
              </a:r>
              <a:r>
                <a:rPr lang="en-US" sz="1200" i="1" dirty="0" err="1" smtClean="0">
                  <a:solidFill>
                    <a:srgbClr val="7030A0"/>
                  </a:solidFill>
                </a:rPr>
                <a:t>morsitans</a:t>
              </a:r>
              <a:endParaRPr lang="en-US" sz="1200" i="1" dirty="0">
                <a:solidFill>
                  <a:srgbClr val="7030A0"/>
                </a:solidFill>
              </a:endParaRPr>
            </a:p>
          </p:txBody>
        </p:sp>
        <p:sp>
          <p:nvSpPr>
            <p:cNvPr id="7" name="Rectangle 6"/>
            <p:cNvSpPr/>
            <p:nvPr/>
          </p:nvSpPr>
          <p:spPr>
            <a:xfrm rot="16200000">
              <a:off x="3272386" y="3016169"/>
              <a:ext cx="1569548" cy="261610"/>
            </a:xfrm>
            <a:prstGeom prst="rect">
              <a:avLst/>
            </a:prstGeom>
          </p:spPr>
          <p:txBody>
            <a:bodyPr wrap="square">
              <a:spAutoFit/>
            </a:bodyPr>
            <a:lstStyle/>
            <a:p>
              <a:r>
                <a:rPr lang="en-US" sz="1100" i="1" dirty="0" err="1">
                  <a:solidFill>
                    <a:srgbClr val="FFFF00"/>
                  </a:solidFill>
                </a:rPr>
                <a:t>Cx</a:t>
              </a:r>
              <a:r>
                <a:rPr lang="en-US" sz="1100" i="1" dirty="0">
                  <a:solidFill>
                    <a:srgbClr val="FFFF00"/>
                  </a:solidFill>
                </a:rPr>
                <a:t>. </a:t>
              </a:r>
              <a:r>
                <a:rPr lang="en-US" sz="1100" i="1" dirty="0" smtClean="0">
                  <a:solidFill>
                    <a:srgbClr val="FFFF00"/>
                  </a:solidFill>
                </a:rPr>
                <a:t>r/p, Cs</a:t>
              </a:r>
              <a:r>
                <a:rPr lang="en-US" sz="1100" i="1" dirty="0">
                  <a:solidFill>
                    <a:srgbClr val="FFFF00"/>
                  </a:solidFill>
                </a:rPr>
                <a:t>. </a:t>
              </a:r>
              <a:r>
                <a:rPr lang="en-US" sz="1100" i="1" dirty="0" err="1">
                  <a:solidFill>
                    <a:srgbClr val="FFFF00"/>
                  </a:solidFill>
                </a:rPr>
                <a:t>melanura</a:t>
              </a:r>
              <a:endParaRPr lang="en-US" sz="1100" i="1" dirty="0">
                <a:solidFill>
                  <a:srgbClr val="FFFF00"/>
                </a:solidFill>
              </a:endParaRPr>
            </a:p>
          </p:txBody>
        </p:sp>
        <p:sp>
          <p:nvSpPr>
            <p:cNvPr id="8" name="Rectangle 7"/>
            <p:cNvSpPr/>
            <p:nvPr/>
          </p:nvSpPr>
          <p:spPr>
            <a:xfrm rot="16200000">
              <a:off x="3174012" y="2681367"/>
              <a:ext cx="2258500" cy="242259"/>
            </a:xfrm>
            <a:prstGeom prst="rect">
              <a:avLst/>
            </a:prstGeom>
          </p:spPr>
          <p:txBody>
            <a:bodyPr wrap="square">
              <a:spAutoFit/>
            </a:bodyPr>
            <a:lstStyle/>
            <a:p>
              <a:r>
                <a:rPr lang="en-US" sz="1100" i="1" dirty="0" err="1">
                  <a:solidFill>
                    <a:srgbClr val="FFFF00"/>
                  </a:solidFill>
                </a:rPr>
                <a:t>Cx</a:t>
              </a:r>
              <a:r>
                <a:rPr lang="en-US" sz="1100" i="1" dirty="0">
                  <a:solidFill>
                    <a:srgbClr val="FFFF00"/>
                  </a:solidFill>
                </a:rPr>
                <a:t>. </a:t>
              </a:r>
              <a:r>
                <a:rPr lang="en-US" sz="1100" i="1" dirty="0" smtClean="0">
                  <a:solidFill>
                    <a:srgbClr val="FFFF00"/>
                  </a:solidFill>
                </a:rPr>
                <a:t>r/p, Cs</a:t>
              </a:r>
              <a:r>
                <a:rPr lang="en-US" sz="1100" i="1" dirty="0">
                  <a:solidFill>
                    <a:srgbClr val="FFFF00"/>
                  </a:solidFill>
                </a:rPr>
                <a:t>. </a:t>
              </a:r>
              <a:r>
                <a:rPr lang="en-US" sz="1100" i="1" dirty="0" err="1" smtClean="0">
                  <a:solidFill>
                    <a:srgbClr val="FFFF00"/>
                  </a:solidFill>
                </a:rPr>
                <a:t>melanura</a:t>
              </a:r>
              <a:r>
                <a:rPr lang="en-US" sz="1100" i="1" dirty="0" smtClean="0">
                  <a:solidFill>
                    <a:srgbClr val="FFFF00"/>
                  </a:solidFill>
                </a:rPr>
                <a:t>, </a:t>
              </a:r>
              <a:r>
                <a:rPr lang="en-US" sz="1100" i="1" dirty="0" err="1" smtClean="0">
                  <a:solidFill>
                    <a:srgbClr val="FFFF00"/>
                  </a:solidFill>
                </a:rPr>
                <a:t>Cq</a:t>
              </a:r>
              <a:r>
                <a:rPr lang="en-US" sz="1100" i="1" dirty="0" smtClean="0">
                  <a:solidFill>
                    <a:srgbClr val="FFFF00"/>
                  </a:solidFill>
                </a:rPr>
                <a:t> </a:t>
              </a:r>
              <a:r>
                <a:rPr lang="en-US" sz="1100" i="1" dirty="0" err="1" smtClean="0">
                  <a:solidFill>
                    <a:srgbClr val="FFFF00"/>
                  </a:solidFill>
                </a:rPr>
                <a:t>perturbans</a:t>
              </a:r>
              <a:endParaRPr lang="en-US" sz="1100" i="1" dirty="0">
                <a:solidFill>
                  <a:srgbClr val="FFFF00"/>
                </a:solidFill>
              </a:endParaRPr>
            </a:p>
          </p:txBody>
        </p:sp>
        <p:sp>
          <p:nvSpPr>
            <p:cNvPr id="9" name="Rectangle 8"/>
            <p:cNvSpPr/>
            <p:nvPr/>
          </p:nvSpPr>
          <p:spPr>
            <a:xfrm rot="16200000">
              <a:off x="3646430" y="2702606"/>
              <a:ext cx="2320327" cy="261610"/>
            </a:xfrm>
            <a:prstGeom prst="rect">
              <a:avLst/>
            </a:prstGeom>
          </p:spPr>
          <p:txBody>
            <a:bodyPr wrap="square">
              <a:spAutoFit/>
            </a:bodyPr>
            <a:lstStyle/>
            <a:p>
              <a:r>
                <a:rPr lang="en-US" sz="1100" i="1" dirty="0" err="1" smtClean="0">
                  <a:solidFill>
                    <a:srgbClr val="FFFF00"/>
                  </a:solidFill>
                </a:rPr>
                <a:t>Ae</a:t>
              </a:r>
              <a:r>
                <a:rPr lang="en-US" sz="1100" i="1" dirty="0" smtClean="0">
                  <a:solidFill>
                    <a:srgbClr val="FFFF00"/>
                  </a:solidFill>
                </a:rPr>
                <a:t>. </a:t>
              </a:r>
              <a:r>
                <a:rPr lang="en-US" sz="1100" i="1" dirty="0" err="1" smtClean="0">
                  <a:solidFill>
                    <a:srgbClr val="FFFF00"/>
                  </a:solidFill>
                </a:rPr>
                <a:t>vexans</a:t>
              </a:r>
              <a:r>
                <a:rPr lang="en-US" sz="1100" i="1" dirty="0" smtClean="0">
                  <a:solidFill>
                    <a:srgbClr val="FFFF00"/>
                  </a:solidFill>
                </a:rPr>
                <a:t>, </a:t>
              </a:r>
              <a:r>
                <a:rPr lang="en-US" sz="1100" i="1" dirty="0" err="1" smtClean="0">
                  <a:solidFill>
                    <a:srgbClr val="FFFF00"/>
                  </a:solidFill>
                </a:rPr>
                <a:t>Cx</a:t>
              </a:r>
              <a:r>
                <a:rPr lang="en-US" sz="1100" i="1" dirty="0">
                  <a:solidFill>
                    <a:srgbClr val="FFFF00"/>
                  </a:solidFill>
                </a:rPr>
                <a:t>. </a:t>
              </a:r>
              <a:r>
                <a:rPr lang="en-US" sz="1100" i="1" dirty="0" smtClean="0">
                  <a:solidFill>
                    <a:srgbClr val="FFFF00"/>
                  </a:solidFill>
                </a:rPr>
                <a:t>r/p, Cs</a:t>
              </a:r>
              <a:r>
                <a:rPr lang="en-US" sz="1100" i="1" dirty="0">
                  <a:solidFill>
                    <a:srgbClr val="FFFF00"/>
                  </a:solidFill>
                </a:rPr>
                <a:t>. </a:t>
              </a:r>
              <a:r>
                <a:rPr lang="en-US" sz="1100" i="1" dirty="0" err="1" smtClean="0">
                  <a:solidFill>
                    <a:srgbClr val="FFFF00"/>
                  </a:solidFill>
                </a:rPr>
                <a:t>melanura</a:t>
              </a:r>
              <a:endParaRPr lang="en-US" sz="1100" i="1" dirty="0">
                <a:solidFill>
                  <a:srgbClr val="FFFF00"/>
                </a:solidFill>
              </a:endParaRPr>
            </a:p>
          </p:txBody>
        </p:sp>
        <p:sp>
          <p:nvSpPr>
            <p:cNvPr id="10" name="Rectangle 9"/>
            <p:cNvSpPr/>
            <p:nvPr/>
          </p:nvSpPr>
          <p:spPr>
            <a:xfrm rot="16200000">
              <a:off x="4514269" y="3241812"/>
              <a:ext cx="1078408" cy="261610"/>
            </a:xfrm>
            <a:prstGeom prst="rect">
              <a:avLst/>
            </a:prstGeom>
          </p:spPr>
          <p:txBody>
            <a:bodyPr wrap="square">
              <a:spAutoFit/>
            </a:bodyPr>
            <a:lstStyle/>
            <a:p>
              <a:r>
                <a:rPr lang="en-US" sz="1100" i="1" dirty="0" smtClean="0">
                  <a:solidFill>
                    <a:srgbClr val="FFFF00"/>
                  </a:solidFill>
                </a:rPr>
                <a:t>Cs</a:t>
              </a:r>
              <a:r>
                <a:rPr lang="en-US" sz="1100" i="1" dirty="0">
                  <a:solidFill>
                    <a:srgbClr val="FFFF00"/>
                  </a:solidFill>
                </a:rPr>
                <a:t>. </a:t>
              </a:r>
              <a:r>
                <a:rPr lang="en-US" sz="1100" i="1" dirty="0" err="1">
                  <a:solidFill>
                    <a:srgbClr val="FFFF00"/>
                  </a:solidFill>
                </a:rPr>
                <a:t>melanura</a:t>
              </a:r>
              <a:endParaRPr lang="en-US" sz="1100" i="1" dirty="0">
                <a:solidFill>
                  <a:srgbClr val="FFFF00"/>
                </a:solidFill>
              </a:endParaRPr>
            </a:p>
          </p:txBody>
        </p:sp>
        <p:sp>
          <p:nvSpPr>
            <p:cNvPr id="11" name="Rectangle 10"/>
            <p:cNvSpPr/>
            <p:nvPr/>
          </p:nvSpPr>
          <p:spPr>
            <a:xfrm>
              <a:off x="5421253" y="3513140"/>
              <a:ext cx="1078408" cy="276999"/>
            </a:xfrm>
            <a:prstGeom prst="rect">
              <a:avLst/>
            </a:prstGeom>
          </p:spPr>
          <p:txBody>
            <a:bodyPr wrap="square">
              <a:spAutoFit/>
            </a:bodyPr>
            <a:lstStyle/>
            <a:p>
              <a:r>
                <a:rPr lang="en-US" sz="1200" i="1" dirty="0" smtClean="0">
                  <a:solidFill>
                    <a:srgbClr val="7030A0"/>
                  </a:solidFill>
                </a:rPr>
                <a:t>Cs</a:t>
              </a:r>
              <a:r>
                <a:rPr lang="en-US" sz="1200" i="1" dirty="0">
                  <a:solidFill>
                    <a:srgbClr val="7030A0"/>
                  </a:solidFill>
                </a:rPr>
                <a:t>. </a:t>
              </a:r>
              <a:r>
                <a:rPr lang="en-US" sz="1200" i="1" dirty="0" err="1">
                  <a:solidFill>
                    <a:srgbClr val="7030A0"/>
                  </a:solidFill>
                </a:rPr>
                <a:t>melanura</a:t>
              </a:r>
              <a:endParaRPr lang="en-US" sz="1200" i="1" dirty="0">
                <a:solidFill>
                  <a:srgbClr val="7030A0"/>
                </a:solidFill>
              </a:endParaRPr>
            </a:p>
          </p:txBody>
        </p:sp>
      </p:grpSp>
      <p:grpSp>
        <p:nvGrpSpPr>
          <p:cNvPr id="19" name="Group 18"/>
          <p:cNvGrpSpPr/>
          <p:nvPr/>
        </p:nvGrpSpPr>
        <p:grpSpPr>
          <a:xfrm>
            <a:off x="214892" y="5629391"/>
            <a:ext cx="4037026" cy="978124"/>
            <a:chOff x="214892" y="5710083"/>
            <a:chExt cx="4037026" cy="978124"/>
          </a:xfrm>
        </p:grpSpPr>
        <p:sp>
          <p:nvSpPr>
            <p:cNvPr id="20" name="TextBox 19"/>
            <p:cNvSpPr txBox="1"/>
            <p:nvPr/>
          </p:nvSpPr>
          <p:spPr>
            <a:xfrm>
              <a:off x="1521235" y="6033614"/>
              <a:ext cx="1314462" cy="584775"/>
            </a:xfrm>
            <a:prstGeom prst="rect">
              <a:avLst/>
            </a:prstGeom>
            <a:noFill/>
            <a:ln>
              <a:solidFill>
                <a:srgbClr val="0070C0"/>
              </a:solidFill>
            </a:ln>
          </p:spPr>
          <p:txBody>
            <a:bodyPr wrap="none" rtlCol="0">
              <a:spAutoFit/>
            </a:bodyPr>
            <a:lstStyle/>
            <a:p>
              <a:pPr algn="ctr"/>
              <a:r>
                <a:rPr lang="en-US" sz="1600" b="1" dirty="0" smtClean="0"/>
                <a:t>First positive </a:t>
              </a:r>
            </a:p>
            <a:p>
              <a:pPr algn="ctr"/>
              <a:r>
                <a:rPr lang="en-US" sz="1600" b="1" dirty="0" smtClean="0"/>
                <a:t>case:</a:t>
              </a:r>
              <a:endParaRPr lang="en-US" sz="1600" b="1" dirty="0"/>
            </a:p>
          </p:txBody>
        </p:sp>
        <p:sp>
          <p:nvSpPr>
            <p:cNvPr id="21" name="Curved Down Arrow 20"/>
            <p:cNvSpPr/>
            <p:nvPr/>
          </p:nvSpPr>
          <p:spPr>
            <a:xfrm rot="468045">
              <a:off x="2977630" y="5754926"/>
              <a:ext cx="900965" cy="505398"/>
            </a:xfrm>
            <a:prstGeom prst="curvedDownArrow">
              <a:avLst/>
            </a:prstGeom>
            <a:solidFill>
              <a:srgbClr val="6BD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Up Arrow 21"/>
            <p:cNvSpPr/>
            <p:nvPr/>
          </p:nvSpPr>
          <p:spPr>
            <a:xfrm rot="10377072">
              <a:off x="558981" y="5710083"/>
              <a:ext cx="804048" cy="537616"/>
            </a:xfrm>
            <a:prstGeom prst="curvedUpArrow">
              <a:avLst/>
            </a:prstGeom>
            <a:solidFill>
              <a:srgbClr val="66FF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2921104" y="6380430"/>
              <a:ext cx="1330814" cy="307777"/>
            </a:xfrm>
            <a:prstGeom prst="rect">
              <a:avLst/>
            </a:prstGeom>
            <a:noFill/>
          </p:spPr>
          <p:txBody>
            <a:bodyPr wrap="none" rtlCol="0">
              <a:spAutoFit/>
            </a:bodyPr>
            <a:lstStyle/>
            <a:p>
              <a:r>
                <a:rPr lang="en-US" sz="1400" dirty="0" smtClean="0">
                  <a:solidFill>
                    <a:srgbClr val="009900"/>
                  </a:solidFill>
                  <a:effectLst>
                    <a:outerShdw blurRad="38100" dist="38100" dir="2700000" algn="tl">
                      <a:srgbClr val="000000">
                        <a:alpha val="43137"/>
                      </a:srgbClr>
                    </a:outerShdw>
                  </a:effectLst>
                </a:rPr>
                <a:t>WNV: 07/10/13</a:t>
              </a:r>
              <a:endParaRPr lang="en-US" sz="1400" dirty="0">
                <a:solidFill>
                  <a:srgbClr val="009900"/>
                </a:solidFill>
                <a:effectLst>
                  <a:outerShdw blurRad="38100" dist="38100" dir="2700000" algn="tl">
                    <a:srgbClr val="000000">
                      <a:alpha val="43137"/>
                    </a:srgbClr>
                  </a:outerShdw>
                </a:effectLst>
              </a:endParaRPr>
            </a:p>
          </p:txBody>
        </p:sp>
        <p:sp>
          <p:nvSpPr>
            <p:cNvPr id="24" name="TextBox 23"/>
            <p:cNvSpPr txBox="1"/>
            <p:nvPr/>
          </p:nvSpPr>
          <p:spPr>
            <a:xfrm>
              <a:off x="214892" y="6374209"/>
              <a:ext cx="1223412" cy="307777"/>
            </a:xfrm>
            <a:prstGeom prst="rect">
              <a:avLst/>
            </a:prstGeom>
            <a:noFill/>
          </p:spPr>
          <p:txBody>
            <a:bodyPr wrap="none" rtlCol="0">
              <a:spAutoFit/>
            </a:bodyPr>
            <a:lstStyle/>
            <a:p>
              <a:r>
                <a:rPr lang="en-US" sz="1400" dirty="0" smtClean="0">
                  <a:solidFill>
                    <a:srgbClr val="009900"/>
                  </a:solidFill>
                  <a:effectLst>
                    <a:outerShdw blurRad="38100" dist="38100" dir="2700000" algn="tl">
                      <a:srgbClr val="000000">
                        <a:alpha val="43137"/>
                      </a:srgbClr>
                    </a:outerShdw>
                  </a:effectLst>
                </a:rPr>
                <a:t>EEE: 08/01/13</a:t>
              </a:r>
              <a:endParaRPr lang="en-US" sz="1400" dirty="0">
                <a:solidFill>
                  <a:srgbClr val="009900"/>
                </a:solidFill>
                <a:effectLst>
                  <a:outerShdw blurRad="38100" dist="38100" dir="2700000" algn="tl">
                    <a:srgbClr val="000000">
                      <a:alpha val="43137"/>
                    </a:srgbClr>
                  </a:outerShdw>
                </a:effectLst>
              </a:endParaRPr>
            </a:p>
          </p:txBody>
        </p:sp>
      </p:grpSp>
      <p:grpSp>
        <p:nvGrpSpPr>
          <p:cNvPr id="25" name="Group 24"/>
          <p:cNvGrpSpPr/>
          <p:nvPr/>
        </p:nvGrpSpPr>
        <p:grpSpPr>
          <a:xfrm>
            <a:off x="4783473" y="5658125"/>
            <a:ext cx="4037026" cy="949390"/>
            <a:chOff x="214892" y="5738817"/>
            <a:chExt cx="4037026" cy="949390"/>
          </a:xfrm>
        </p:grpSpPr>
        <p:sp>
          <p:nvSpPr>
            <p:cNvPr id="26" name="TextBox 25"/>
            <p:cNvSpPr txBox="1"/>
            <p:nvPr/>
          </p:nvSpPr>
          <p:spPr>
            <a:xfrm>
              <a:off x="1535213" y="6033614"/>
              <a:ext cx="1286506" cy="584775"/>
            </a:xfrm>
            <a:prstGeom prst="rect">
              <a:avLst/>
            </a:prstGeom>
            <a:noFill/>
            <a:ln>
              <a:solidFill>
                <a:srgbClr val="F57913"/>
              </a:solidFill>
            </a:ln>
          </p:spPr>
          <p:txBody>
            <a:bodyPr wrap="none" rtlCol="0">
              <a:spAutoFit/>
            </a:bodyPr>
            <a:lstStyle/>
            <a:p>
              <a:pPr algn="ctr"/>
              <a:r>
                <a:rPr lang="en-US" sz="1600" b="1" dirty="0" smtClean="0"/>
                <a:t>Last positive </a:t>
              </a:r>
            </a:p>
            <a:p>
              <a:pPr algn="ctr"/>
              <a:r>
                <a:rPr lang="en-US" sz="1600" b="1" dirty="0" smtClean="0"/>
                <a:t>case:</a:t>
              </a:r>
              <a:endParaRPr lang="en-US" sz="1600" b="1" dirty="0"/>
            </a:p>
          </p:txBody>
        </p:sp>
        <p:sp>
          <p:nvSpPr>
            <p:cNvPr id="27" name="Curved Down Arrow 26"/>
            <p:cNvSpPr/>
            <p:nvPr/>
          </p:nvSpPr>
          <p:spPr>
            <a:xfrm rot="322866">
              <a:off x="2977690" y="5752617"/>
              <a:ext cx="836543" cy="505398"/>
            </a:xfrm>
            <a:prstGeom prst="curvedDown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rot="10377072">
              <a:off x="558981" y="5738817"/>
              <a:ext cx="804048" cy="537616"/>
            </a:xfrm>
            <a:prstGeom prst="curvedUp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2921104" y="6380430"/>
              <a:ext cx="1330814" cy="307777"/>
            </a:xfrm>
            <a:prstGeom prst="rect">
              <a:avLst/>
            </a:prstGeom>
            <a:noFill/>
          </p:spPr>
          <p:txBody>
            <a:bodyPr wrap="none" rtlCol="0">
              <a:spAutoFit/>
            </a:bodyPr>
            <a:lstStyle/>
            <a:p>
              <a:r>
                <a:rPr lang="en-US" sz="1400" dirty="0" smtClean="0">
                  <a:solidFill>
                    <a:srgbClr val="B0AC00"/>
                  </a:solidFill>
                  <a:effectLst>
                    <a:outerShdw blurRad="38100" dist="38100" dir="2700000" algn="tl">
                      <a:srgbClr val="000000">
                        <a:alpha val="43137"/>
                      </a:srgbClr>
                    </a:outerShdw>
                  </a:effectLst>
                </a:rPr>
                <a:t>WNV: 10/08/13</a:t>
              </a:r>
              <a:endParaRPr lang="en-US" sz="1400" dirty="0">
                <a:solidFill>
                  <a:srgbClr val="B0AC00"/>
                </a:solidFill>
                <a:effectLst>
                  <a:outerShdw blurRad="38100" dist="38100" dir="2700000" algn="tl">
                    <a:srgbClr val="000000">
                      <a:alpha val="43137"/>
                    </a:srgbClr>
                  </a:outerShdw>
                </a:effectLst>
              </a:endParaRPr>
            </a:p>
          </p:txBody>
        </p:sp>
        <p:sp>
          <p:nvSpPr>
            <p:cNvPr id="30" name="TextBox 29"/>
            <p:cNvSpPr txBox="1"/>
            <p:nvPr/>
          </p:nvSpPr>
          <p:spPr>
            <a:xfrm>
              <a:off x="214892" y="6374209"/>
              <a:ext cx="1223412" cy="307777"/>
            </a:xfrm>
            <a:prstGeom prst="rect">
              <a:avLst/>
            </a:prstGeom>
            <a:noFill/>
          </p:spPr>
          <p:txBody>
            <a:bodyPr wrap="none" rtlCol="0">
              <a:spAutoFit/>
            </a:bodyPr>
            <a:lstStyle/>
            <a:p>
              <a:r>
                <a:rPr lang="en-US" sz="1400" dirty="0" smtClean="0">
                  <a:solidFill>
                    <a:srgbClr val="FFC000"/>
                  </a:solidFill>
                  <a:effectLst>
                    <a:outerShdw blurRad="38100" dist="38100" dir="2700000" algn="tl">
                      <a:srgbClr val="000000">
                        <a:alpha val="43137"/>
                      </a:srgbClr>
                    </a:outerShdw>
                  </a:effectLst>
                </a:rPr>
                <a:t>EEE: 09/12/13</a:t>
              </a:r>
              <a:endParaRPr lang="en-US" sz="1400" dirty="0">
                <a:solidFill>
                  <a:srgbClr val="FFC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3139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371600"/>
          </a:xfrm>
        </p:spPr>
        <p:txBody>
          <a:bodyPr/>
          <a:lstStyle/>
          <a:p>
            <a:r>
              <a:rPr lang="en-US" dirty="0" smtClean="0"/>
              <a:t>No Human</a:t>
            </a:r>
            <a:r>
              <a:rPr lang="en-US" baseline="0" dirty="0" smtClean="0"/>
              <a:t> Cases of EEE </a:t>
            </a:r>
            <a:br>
              <a:rPr lang="en-US" baseline="0" dirty="0" smtClean="0"/>
            </a:br>
            <a:r>
              <a:rPr lang="en-US" baseline="0" dirty="0" smtClean="0"/>
              <a:t>Found in 2013</a:t>
            </a:r>
            <a:endParaRPr lang="en-US" dirty="0"/>
          </a:p>
        </p:txBody>
      </p:sp>
    </p:spTree>
    <p:extLst>
      <p:ext uri="{BB962C8B-B14F-4D97-AF65-F5344CB8AC3E}">
        <p14:creationId xmlns:p14="http://schemas.microsoft.com/office/powerpoint/2010/main" val="93865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6" y="304800"/>
            <a:ext cx="3962400" cy="2460353"/>
          </a:xfrm>
        </p:spPr>
        <p:txBody>
          <a:bodyPr/>
          <a:lstStyle/>
          <a:p>
            <a:r>
              <a:rPr lang="en-US" dirty="0" smtClean="0"/>
              <a:t>2 </a:t>
            </a:r>
            <a:r>
              <a:rPr lang="en-US" dirty="0" smtClean="0"/>
              <a:t>Human </a:t>
            </a:r>
            <a:r>
              <a:rPr lang="en-US" dirty="0" smtClean="0"/>
              <a:t>Cases</a:t>
            </a:r>
            <a:r>
              <a:rPr lang="en-US" baseline="0" dirty="0" smtClean="0"/>
              <a:t> </a:t>
            </a:r>
            <a:r>
              <a:rPr lang="en-US" baseline="0" dirty="0" smtClean="0"/>
              <a:t>of </a:t>
            </a:r>
            <a:r>
              <a:rPr lang="en-US" baseline="0" dirty="0" smtClean="0"/>
              <a:t>WNV in  2013</a:t>
            </a:r>
            <a:endParaRPr lang="en-US" dirty="0"/>
          </a:p>
        </p:txBody>
      </p:sp>
      <p:grpSp>
        <p:nvGrpSpPr>
          <p:cNvPr id="3" name="Group 2"/>
          <p:cNvGrpSpPr/>
          <p:nvPr/>
        </p:nvGrpSpPr>
        <p:grpSpPr>
          <a:xfrm>
            <a:off x="3810000" y="359047"/>
            <a:ext cx="5105400" cy="6270353"/>
            <a:chOff x="2209799" y="990598"/>
            <a:chExt cx="4576871" cy="572452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990598"/>
              <a:ext cx="4576871"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53000" y="5410200"/>
              <a:ext cx="16002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28138" y="5643961"/>
              <a:ext cx="144461" cy="109139"/>
            </a:xfrm>
            <a:prstGeom prst="rect">
              <a:avLst/>
            </a:prstGeom>
            <a:solidFill>
              <a:schemeClr val="tx2">
                <a:lumMod val="20000"/>
                <a:lumOff val="8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6"/>
            <p:cNvSpPr/>
            <p:nvPr/>
          </p:nvSpPr>
          <p:spPr>
            <a:xfrm>
              <a:off x="4928138" y="5851722"/>
              <a:ext cx="144461" cy="109139"/>
            </a:xfrm>
            <a:prstGeom prst="rect">
              <a:avLst/>
            </a:prstGeom>
            <a:solidFill>
              <a:srgbClr val="66FF33"/>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p:cNvSpPr txBox="1"/>
            <p:nvPr/>
          </p:nvSpPr>
          <p:spPr>
            <a:xfrm>
              <a:off x="5078364" y="5532266"/>
              <a:ext cx="1424557" cy="276999"/>
            </a:xfrm>
            <a:prstGeom prst="rect">
              <a:avLst/>
            </a:prstGeom>
            <a:noFill/>
          </p:spPr>
          <p:txBody>
            <a:bodyPr wrap="none" rtlCol="0">
              <a:spAutoFit/>
            </a:bodyPr>
            <a:lstStyle/>
            <a:p>
              <a:r>
                <a:rPr lang="en-US" sz="1200" dirty="0" smtClean="0">
                  <a:solidFill>
                    <a:srgbClr val="000000"/>
                  </a:solidFill>
                </a:rPr>
                <a:t>Surveyed counties</a:t>
              </a:r>
              <a:endParaRPr lang="en-US" sz="1200" dirty="0">
                <a:solidFill>
                  <a:srgbClr val="000000"/>
                </a:solidFill>
              </a:endParaRPr>
            </a:p>
          </p:txBody>
        </p:sp>
        <p:sp>
          <p:nvSpPr>
            <p:cNvPr id="9" name="TextBox 8"/>
            <p:cNvSpPr txBox="1"/>
            <p:nvPr/>
          </p:nvSpPr>
          <p:spPr>
            <a:xfrm>
              <a:off x="5078364" y="5753100"/>
              <a:ext cx="1217000" cy="276999"/>
            </a:xfrm>
            <a:prstGeom prst="rect">
              <a:avLst/>
            </a:prstGeom>
            <a:noFill/>
          </p:spPr>
          <p:txBody>
            <a:bodyPr wrap="none" rtlCol="0">
              <a:spAutoFit/>
            </a:bodyPr>
            <a:lstStyle/>
            <a:p>
              <a:r>
                <a:rPr lang="en-US" sz="1200" dirty="0" smtClean="0">
                  <a:solidFill>
                    <a:srgbClr val="000000"/>
                  </a:solidFill>
                </a:rPr>
                <a:t>WNV+ </a:t>
              </a:r>
              <a:r>
                <a:rPr lang="en-US" sz="1200" dirty="0" smtClean="0">
                  <a:solidFill>
                    <a:srgbClr val="000000"/>
                  </a:solidFill>
                </a:rPr>
                <a:t>humans</a:t>
              </a:r>
              <a:endParaRPr lang="en-US" sz="1200" dirty="0">
                <a:solidFill>
                  <a:srgbClr val="000000"/>
                </a:solidFill>
              </a:endParaRPr>
            </a:p>
          </p:txBody>
        </p:sp>
      </p:grpSp>
      <p:sp>
        <p:nvSpPr>
          <p:cNvPr id="10" name="Text Placeholder 9"/>
          <p:cNvSpPr>
            <a:spLocks noGrp="1"/>
          </p:cNvSpPr>
          <p:nvPr>
            <p:ph type="body" idx="4294967295"/>
          </p:nvPr>
        </p:nvSpPr>
        <p:spPr>
          <a:xfrm>
            <a:off x="457200" y="2743200"/>
            <a:ext cx="3232231" cy="3886200"/>
          </a:xfrm>
        </p:spPr>
        <p:txBody>
          <a:bodyPr/>
          <a:lstStyle/>
          <a:p>
            <a:r>
              <a:rPr lang="en-US" sz="2400" dirty="0" smtClean="0"/>
              <a:t>1 Chittenden</a:t>
            </a:r>
            <a:r>
              <a:rPr lang="en-US" sz="2400" baseline="0" dirty="0" smtClean="0"/>
              <a:t>  Co.</a:t>
            </a:r>
          </a:p>
          <a:p>
            <a:r>
              <a:rPr lang="en-US" sz="2400" baseline="0" dirty="0" smtClean="0"/>
              <a:t>1 Lamoille Co.</a:t>
            </a:r>
            <a:endParaRPr lang="en-US" sz="2400" dirty="0"/>
          </a:p>
        </p:txBody>
      </p:sp>
    </p:spTree>
    <p:extLst>
      <p:ext uri="{BB962C8B-B14F-4D97-AF65-F5344CB8AC3E}">
        <p14:creationId xmlns:p14="http://schemas.microsoft.com/office/powerpoint/2010/main" val="15496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643" y="152400"/>
            <a:ext cx="3505200" cy="3527032"/>
          </a:xfrm>
        </p:spPr>
        <p:txBody>
          <a:bodyPr>
            <a:normAutofit/>
          </a:bodyPr>
          <a:lstStyle/>
          <a:p>
            <a:r>
              <a:rPr lang="en-US" dirty="0" smtClean="0"/>
              <a:t>2013 Veterinarian</a:t>
            </a:r>
            <a:r>
              <a:rPr lang="en-US" baseline="0" dirty="0" smtClean="0"/>
              <a:t> Arbovirus Reports</a:t>
            </a:r>
            <a:endParaRPr lang="en-US" dirty="0"/>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282" y="796702"/>
            <a:ext cx="4419600" cy="571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5410200" y="6499278"/>
            <a:ext cx="2381870" cy="276999"/>
          </a:xfrm>
          <a:prstGeom prst="rect">
            <a:avLst/>
          </a:prstGeom>
          <a:noFill/>
        </p:spPr>
        <p:txBody>
          <a:bodyPr wrap="none" rtlCol="0">
            <a:spAutoFit/>
          </a:bodyPr>
          <a:lstStyle/>
          <a:p>
            <a:r>
              <a:rPr lang="en-US" sz="1200" baseline="40000" dirty="0" smtClean="0"/>
              <a:t>*</a:t>
            </a:r>
            <a:r>
              <a:rPr lang="en-US" sz="1200" dirty="0" smtClean="0"/>
              <a:t> All cases were reported in August</a:t>
            </a:r>
            <a:endParaRPr lang="en-US" sz="1200" dirty="0"/>
          </a:p>
        </p:txBody>
      </p:sp>
      <p:sp>
        <p:nvSpPr>
          <p:cNvPr id="51" name="Rectangle 50"/>
          <p:cNvSpPr/>
          <p:nvPr/>
        </p:nvSpPr>
        <p:spPr>
          <a:xfrm>
            <a:off x="7033516" y="5014046"/>
            <a:ext cx="14478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584096" y="4626197"/>
            <a:ext cx="1882356" cy="893052"/>
            <a:chOff x="-1263381" y="234703"/>
            <a:chExt cx="2080710" cy="645348"/>
          </a:xfrm>
        </p:grpSpPr>
        <p:sp>
          <p:nvSpPr>
            <p:cNvPr id="36" name="Rectangle 35"/>
            <p:cNvSpPr/>
            <p:nvPr/>
          </p:nvSpPr>
          <p:spPr>
            <a:xfrm>
              <a:off x="-1263381" y="283814"/>
              <a:ext cx="137652" cy="94824"/>
            </a:xfrm>
            <a:prstGeom prst="rect">
              <a:avLst/>
            </a:prstGeom>
            <a:solidFill>
              <a:srgbClr val="00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46381" y="710536"/>
              <a:ext cx="137651" cy="104305"/>
            </a:xfrm>
            <a:prstGeom prst="rect">
              <a:avLst/>
            </a:prstGeom>
            <a:solidFill>
              <a:schemeClr val="bg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121534" y="663980"/>
              <a:ext cx="1580602" cy="216071"/>
            </a:xfrm>
            <a:prstGeom prst="rect">
              <a:avLst/>
            </a:prstGeom>
            <a:noFill/>
          </p:spPr>
          <p:txBody>
            <a:bodyPr wrap="none" rtlCol="0">
              <a:spAutoFit/>
            </a:bodyPr>
            <a:lstStyle/>
            <a:p>
              <a:r>
                <a:rPr lang="en-US" sz="1200" b="1" dirty="0" smtClean="0">
                  <a:solidFill>
                    <a:schemeClr val="bg2"/>
                  </a:solidFill>
                </a:rPr>
                <a:t>Surveyed towns</a:t>
              </a:r>
              <a:endParaRPr lang="en-US" sz="1200" b="1" dirty="0">
                <a:solidFill>
                  <a:schemeClr val="bg2"/>
                </a:solidFill>
              </a:endParaRPr>
            </a:p>
          </p:txBody>
        </p:sp>
        <p:sp>
          <p:nvSpPr>
            <p:cNvPr id="39" name="TextBox 38"/>
            <p:cNvSpPr txBox="1"/>
            <p:nvPr/>
          </p:nvSpPr>
          <p:spPr>
            <a:xfrm>
              <a:off x="-1125729" y="234703"/>
              <a:ext cx="1943058" cy="276999"/>
            </a:xfrm>
            <a:prstGeom prst="rect">
              <a:avLst/>
            </a:prstGeom>
            <a:noFill/>
          </p:spPr>
          <p:txBody>
            <a:bodyPr wrap="none" rtlCol="0">
              <a:spAutoFit/>
            </a:bodyPr>
            <a:lstStyle/>
            <a:p>
              <a:r>
                <a:rPr lang="en-US" sz="1200" b="1" dirty="0" smtClean="0">
                  <a:solidFill>
                    <a:schemeClr val="bg2"/>
                  </a:solidFill>
                </a:rPr>
                <a:t>Vet </a:t>
              </a:r>
              <a:r>
                <a:rPr lang="en-US" sz="1200" b="1" dirty="0" smtClean="0">
                  <a:solidFill>
                    <a:schemeClr val="bg2"/>
                  </a:solidFill>
                </a:rPr>
                <a:t>WNV+ </a:t>
              </a:r>
              <a:r>
                <a:rPr lang="en-US" sz="1200" b="1" dirty="0" smtClean="0">
                  <a:solidFill>
                    <a:schemeClr val="bg2"/>
                  </a:solidFill>
                </a:rPr>
                <a:t>cases</a:t>
              </a:r>
              <a:endParaRPr lang="en-US" sz="1200" b="1" dirty="0">
                <a:solidFill>
                  <a:schemeClr val="bg2"/>
                </a:solidFill>
              </a:endParaRPr>
            </a:p>
          </p:txBody>
        </p:sp>
        <p:sp>
          <p:nvSpPr>
            <p:cNvPr id="40" name="Rectangle 39"/>
            <p:cNvSpPr/>
            <p:nvPr/>
          </p:nvSpPr>
          <p:spPr>
            <a:xfrm>
              <a:off x="-1256789" y="497479"/>
              <a:ext cx="137652" cy="94824"/>
            </a:xfrm>
            <a:prstGeom prst="rect">
              <a:avLst/>
            </a:prstGeom>
            <a:solidFill>
              <a:srgbClr val="F5791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160368" y="453803"/>
              <a:ext cx="1813267" cy="276999"/>
            </a:xfrm>
            <a:prstGeom prst="rect">
              <a:avLst/>
            </a:prstGeom>
            <a:noFill/>
          </p:spPr>
          <p:txBody>
            <a:bodyPr wrap="none" rtlCol="0">
              <a:spAutoFit/>
            </a:bodyPr>
            <a:lstStyle/>
            <a:p>
              <a:r>
                <a:rPr lang="en-US" sz="1200" b="1" dirty="0" smtClean="0">
                  <a:solidFill>
                    <a:schemeClr val="bg2"/>
                  </a:solidFill>
                </a:rPr>
                <a:t>Vet </a:t>
              </a:r>
              <a:r>
                <a:rPr lang="en-US" sz="1200" b="1" dirty="0" smtClean="0">
                  <a:solidFill>
                    <a:schemeClr val="bg2"/>
                  </a:solidFill>
                </a:rPr>
                <a:t>EEE+ </a:t>
              </a:r>
              <a:r>
                <a:rPr lang="en-US" sz="1200" b="1" dirty="0" smtClean="0">
                  <a:solidFill>
                    <a:schemeClr val="bg2"/>
                  </a:solidFill>
                </a:rPr>
                <a:t>cases</a:t>
              </a:r>
              <a:endParaRPr lang="en-US" sz="1200" b="1" dirty="0">
                <a:solidFill>
                  <a:schemeClr val="bg2"/>
                </a:solidFill>
              </a:endParaRPr>
            </a:p>
          </p:txBody>
        </p:sp>
      </p:grpSp>
      <p:sp>
        <p:nvSpPr>
          <p:cNvPr id="9" name="Text Placeholder 8"/>
          <p:cNvSpPr>
            <a:spLocks noGrp="1"/>
          </p:cNvSpPr>
          <p:nvPr>
            <p:ph type="body" idx="4294967295"/>
          </p:nvPr>
        </p:nvSpPr>
        <p:spPr>
          <a:xfrm>
            <a:off x="457200" y="3700951"/>
            <a:ext cx="3581400" cy="3538049"/>
          </a:xfrm>
        </p:spPr>
        <p:txBody>
          <a:bodyPr/>
          <a:lstStyle/>
          <a:p>
            <a:r>
              <a:rPr lang="en-US" dirty="0" smtClean="0"/>
              <a:t>2 EEE+ horses in</a:t>
            </a:r>
            <a:r>
              <a:rPr lang="en-US" baseline="0" dirty="0" smtClean="0"/>
              <a:t> </a:t>
            </a:r>
            <a:r>
              <a:rPr lang="en-US" baseline="0" dirty="0" err="1" smtClean="0"/>
              <a:t>Highgate</a:t>
            </a:r>
            <a:endParaRPr lang="en-US" baseline="0" dirty="0" smtClean="0"/>
          </a:p>
          <a:p>
            <a:r>
              <a:rPr lang="en-US" baseline="0" dirty="0" smtClean="0"/>
              <a:t>1 WNV+ horse in Johnson</a:t>
            </a:r>
            <a:endParaRPr lang="en-US" dirty="0"/>
          </a:p>
        </p:txBody>
      </p:sp>
    </p:spTree>
    <p:extLst>
      <p:ext uri="{BB962C8B-B14F-4D97-AF65-F5344CB8AC3E}">
        <p14:creationId xmlns:p14="http://schemas.microsoft.com/office/powerpoint/2010/main" val="206273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During Season</a:t>
            </a:r>
            <a:endParaRPr lang="en-US" dirty="0"/>
          </a:p>
        </p:txBody>
      </p:sp>
      <p:sp>
        <p:nvSpPr>
          <p:cNvPr id="3" name="Text Placeholder 2"/>
          <p:cNvSpPr>
            <a:spLocks noGrp="1"/>
          </p:cNvSpPr>
          <p:nvPr>
            <p:ph type="body" idx="4294967295"/>
          </p:nvPr>
        </p:nvSpPr>
        <p:spPr>
          <a:xfrm>
            <a:off x="685800" y="1874837"/>
            <a:ext cx="8229600" cy="4525963"/>
          </a:xfrm>
        </p:spPr>
        <p:txBody>
          <a:bodyPr/>
          <a:lstStyle/>
          <a:p>
            <a:pPr rtl="0" eaLnBrk="0" fontAlgn="base" hangingPunct="0"/>
            <a:r>
              <a:rPr lang="en-US" sz="3200" dirty="0" smtClean="0">
                <a:solidFill>
                  <a:schemeClr val="tx1"/>
                </a:solidFill>
                <a:effectLst>
                  <a:outerShdw blurRad="38100" dist="38100" dir="2700000" algn="tl" rotWithShape="0">
                    <a:srgbClr val="000000"/>
                  </a:outerShdw>
                </a:effectLst>
                <a:latin typeface="+mn-lt"/>
                <a:ea typeface="+mn-ea"/>
                <a:cs typeface="+mn-cs"/>
              </a:rPr>
              <a:t>Sustained</a:t>
            </a:r>
            <a:r>
              <a:rPr lang="en-US" sz="3200" baseline="0" dirty="0" smtClean="0">
                <a:solidFill>
                  <a:schemeClr val="tx1"/>
                </a:solidFill>
                <a:effectLst>
                  <a:outerShdw blurRad="38100" dist="38100" dir="2700000" algn="tl" rotWithShape="0">
                    <a:srgbClr val="000000"/>
                  </a:outerShdw>
                </a:effectLst>
                <a:latin typeface="+mn-lt"/>
                <a:ea typeface="+mn-ea"/>
                <a:cs typeface="+mn-cs"/>
              </a:rPr>
              <a:t> EEEv positive mosquitoes findings at single site in Whiting</a:t>
            </a:r>
            <a:endParaRPr lang="en-US" sz="3200" dirty="0" smtClean="0">
              <a:effectLst/>
            </a:endParaRPr>
          </a:p>
          <a:p>
            <a:pPr rtl="0" eaLnBrk="0" fontAlgn="base" hangingPunct="0"/>
            <a:r>
              <a:rPr lang="en-US" sz="3200" baseline="0" dirty="0" smtClean="0">
                <a:solidFill>
                  <a:schemeClr val="tx1"/>
                </a:solidFill>
                <a:effectLst>
                  <a:outerShdw blurRad="38100" dist="38100" dir="2700000" algn="tl" rotWithShape="0">
                    <a:srgbClr val="000000"/>
                  </a:outerShdw>
                </a:effectLst>
                <a:latin typeface="+mn-lt"/>
                <a:ea typeface="+mn-ea"/>
                <a:cs typeface="+mn-cs"/>
              </a:rPr>
              <a:t>Continued high population of primary vector species</a:t>
            </a:r>
            <a:endParaRPr lang="en-US" dirty="0" smtClean="0">
              <a:effectLst/>
            </a:endParaRPr>
          </a:p>
          <a:p>
            <a:pPr rtl="0" eaLnBrk="0" fontAlgn="base" hangingPunct="0"/>
            <a:r>
              <a:rPr lang="en-US" sz="3200" baseline="0" dirty="0" smtClean="0">
                <a:solidFill>
                  <a:schemeClr val="tx1"/>
                </a:solidFill>
                <a:effectLst>
                  <a:outerShdw blurRad="38100" dist="38100" dir="2700000" algn="tl" rotWithShape="0">
                    <a:srgbClr val="000000"/>
                  </a:outerShdw>
                </a:effectLst>
                <a:latin typeface="+mn-lt"/>
                <a:ea typeface="+mn-ea"/>
                <a:cs typeface="+mn-cs"/>
              </a:rPr>
              <a:t>Potential for increased virus amplification during season</a:t>
            </a:r>
            <a:endParaRPr lang="en-US" dirty="0" smtClean="0">
              <a:effectLst/>
            </a:endParaRPr>
          </a:p>
        </p:txBody>
      </p:sp>
    </p:spTree>
    <p:extLst>
      <p:ext uri="{BB962C8B-B14F-4D97-AF65-F5344CB8AC3E}">
        <p14:creationId xmlns:p14="http://schemas.microsoft.com/office/powerpoint/2010/main" val="216377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381000"/>
            <a:ext cx="8229600" cy="1143000"/>
          </a:xfrm>
        </p:spPr>
        <p:txBody>
          <a:bodyPr/>
          <a:lstStyle/>
          <a:p>
            <a:r>
              <a:rPr lang="en-US" dirty="0" smtClean="0"/>
              <a:t>Aerial Spray</a:t>
            </a:r>
            <a:r>
              <a:rPr lang="en-US" baseline="0" dirty="0" smtClean="0"/>
              <a:t> </a:t>
            </a:r>
            <a:r>
              <a:rPr lang="en-US" baseline="0" dirty="0" smtClean="0"/>
              <a:t>Operation</a:t>
            </a:r>
            <a:endParaRPr lang="en-US" dirty="0"/>
          </a:p>
        </p:txBody>
      </p:sp>
      <p:sp>
        <p:nvSpPr>
          <p:cNvPr id="10" name="TextBox 9"/>
          <p:cNvSpPr txBox="1"/>
          <p:nvPr/>
        </p:nvSpPr>
        <p:spPr>
          <a:xfrm>
            <a:off x="533400" y="1765518"/>
            <a:ext cx="8229600" cy="2031325"/>
          </a:xfrm>
          <a:prstGeom prst="rect">
            <a:avLst/>
          </a:prstGeom>
          <a:noFill/>
        </p:spPr>
        <p:txBody>
          <a:bodyPr wrap="square" rtlCol="0">
            <a:spAutoFit/>
          </a:bodyPr>
          <a:lstStyle/>
          <a:p>
            <a:pPr algn="ctr">
              <a:lnSpc>
                <a:spcPct val="150000"/>
              </a:lnSpc>
            </a:pPr>
            <a:r>
              <a:rPr lang="en-US" sz="2800" baseline="0" dirty="0" smtClean="0">
                <a:effectLst>
                  <a:outerShdw blurRad="38100" dist="38100" dir="2700000" algn="tl">
                    <a:srgbClr val="000000">
                      <a:alpha val="43137"/>
                    </a:srgbClr>
                  </a:outerShdw>
                </a:effectLst>
              </a:rPr>
              <a:t>The decision to use mosquito adulticide made after “Declaration of Public Risk” </a:t>
            </a:r>
          </a:p>
          <a:p>
            <a:pPr algn="ctr">
              <a:lnSpc>
                <a:spcPct val="150000"/>
              </a:lnSpc>
            </a:pPr>
            <a:r>
              <a:rPr lang="en-US" sz="2800" baseline="0" dirty="0" smtClean="0">
                <a:effectLst>
                  <a:outerShdw blurRad="38100" dist="38100" dir="2700000" algn="tl">
                    <a:srgbClr val="000000">
                      <a:alpha val="43137"/>
                    </a:srgbClr>
                  </a:outerShdw>
                </a:effectLst>
              </a:rPr>
              <a:t>by </a:t>
            </a:r>
            <a:r>
              <a:rPr lang="en-US" sz="2800" baseline="0" dirty="0" smtClean="0">
                <a:effectLst>
                  <a:outerShdw blurRad="38100" dist="38100" dir="2700000" algn="tl">
                    <a:srgbClr val="000000">
                      <a:alpha val="43137"/>
                    </a:srgbClr>
                  </a:outerShdw>
                </a:effectLst>
              </a:rPr>
              <a:t>Vermont Department of Health Commissioner</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8056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altLang="en-US" dirty="0" smtClean="0"/>
              <a:t>Response to EEE in 2013</a:t>
            </a:r>
          </a:p>
        </p:txBody>
      </p:sp>
      <p:sp>
        <p:nvSpPr>
          <p:cNvPr id="34819" name="Rectangle 3"/>
          <p:cNvSpPr>
            <a:spLocks noGrp="1"/>
          </p:cNvSpPr>
          <p:nvPr>
            <p:ph type="body" idx="4294967295"/>
          </p:nvPr>
        </p:nvSpPr>
        <p:spPr/>
        <p:txBody>
          <a:bodyPr/>
          <a:lstStyle/>
          <a:p>
            <a:pPr>
              <a:buFont typeface="Wingdings" pitchFamily="2" charset="2"/>
              <a:buNone/>
            </a:pPr>
            <a:r>
              <a:rPr lang="en-US" altLang="en-US" sz="2000" dirty="0" smtClean="0"/>
              <a:t>Mosquito control</a:t>
            </a:r>
          </a:p>
          <a:p>
            <a:r>
              <a:rPr lang="en-US" altLang="en-US" sz="2000" dirty="0" smtClean="0"/>
              <a:t>Mosquito Control Districts	</a:t>
            </a:r>
          </a:p>
          <a:p>
            <a:pPr lvl="1"/>
            <a:r>
              <a:rPr lang="en-US" altLang="en-US" sz="2000" dirty="0" smtClean="0"/>
              <a:t>Small MCDs in southern Addison/northern Rutland Counties – goal is to reduce nuisance mosquitoes</a:t>
            </a:r>
          </a:p>
          <a:p>
            <a:pPr lvl="2"/>
            <a:r>
              <a:rPr lang="en-US" altLang="en-US" sz="2000" dirty="0" smtClean="0"/>
              <a:t>Larviciding</a:t>
            </a:r>
          </a:p>
          <a:p>
            <a:pPr lvl="2"/>
            <a:r>
              <a:rPr lang="en-US" altLang="en-US" sz="2000" dirty="0" smtClean="0"/>
              <a:t>Adulticiding – from trucks</a:t>
            </a:r>
          </a:p>
          <a:p>
            <a:r>
              <a:rPr lang="en-US" altLang="en-US" sz="2000" dirty="0" smtClean="0"/>
              <a:t>Aerial application of adulticide by State</a:t>
            </a:r>
          </a:p>
          <a:p>
            <a:pPr lvl="1"/>
            <a:r>
              <a:rPr lang="en-US" altLang="en-US" sz="2000" dirty="0" smtClean="0"/>
              <a:t>2 mile square around wetland in Whiting</a:t>
            </a:r>
          </a:p>
          <a:p>
            <a:pPr lvl="1"/>
            <a:r>
              <a:rPr lang="en-US" altLang="en-US" sz="2000" dirty="0" smtClean="0"/>
              <a:t>Not part of MCD, too few roads for truck-based spraying</a:t>
            </a:r>
          </a:p>
          <a:p>
            <a:pPr lvl="1"/>
            <a:r>
              <a:rPr lang="en-US" altLang="en-US" sz="2000" dirty="0" smtClean="0"/>
              <a:t>Pre-spray and post-spray </a:t>
            </a:r>
            <a:r>
              <a:rPr lang="en-US" altLang="en-US" sz="2000" dirty="0" smtClean="0"/>
              <a:t>monitoring</a:t>
            </a:r>
            <a:endParaRPr lang="en-US" altLang="en-US" sz="2000" dirty="0" smtClean="0"/>
          </a:p>
        </p:txBody>
      </p:sp>
    </p:spTree>
    <p:extLst>
      <p:ext uri="{BB962C8B-B14F-4D97-AF65-F5344CB8AC3E}">
        <p14:creationId xmlns:p14="http://schemas.microsoft.com/office/powerpoint/2010/main" val="4271365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Recommendations</a:t>
            </a:r>
            <a:r>
              <a:rPr lang="en-US" baseline="0" dirty="0" smtClean="0"/>
              <a:t> </a:t>
            </a:r>
          </a:p>
        </p:txBody>
      </p:sp>
      <p:sp>
        <p:nvSpPr>
          <p:cNvPr id="3" name="Text Placeholder 2"/>
          <p:cNvSpPr>
            <a:spLocks noGrp="1"/>
          </p:cNvSpPr>
          <p:nvPr>
            <p:ph type="body" idx="4294967295"/>
          </p:nvPr>
        </p:nvSpPr>
        <p:spPr/>
        <p:txBody>
          <a:bodyPr/>
          <a:lstStyle/>
          <a:p>
            <a:r>
              <a:rPr lang="en-US" dirty="0" smtClean="0"/>
              <a:t>Experts from CDC and Massachusetts</a:t>
            </a:r>
          </a:p>
          <a:p>
            <a:r>
              <a:rPr lang="en-US" dirty="0" smtClean="0"/>
              <a:t>Do 2 adulticide treatments </a:t>
            </a:r>
          </a:p>
          <a:p>
            <a:pPr lvl="1"/>
            <a:r>
              <a:rPr lang="en-US" dirty="0" smtClean="0"/>
              <a:t>At night</a:t>
            </a:r>
          </a:p>
          <a:p>
            <a:pPr lvl="1"/>
            <a:r>
              <a:rPr lang="en-US" dirty="0" smtClean="0"/>
              <a:t>5 days apart</a:t>
            </a:r>
          </a:p>
          <a:p>
            <a:pPr lvl="1"/>
            <a:r>
              <a:rPr lang="en-US" dirty="0" smtClean="0"/>
              <a:t>Product – Anvil 10-10</a:t>
            </a:r>
          </a:p>
        </p:txBody>
      </p:sp>
    </p:spTree>
    <p:extLst>
      <p:ext uri="{BB962C8B-B14F-4D97-AF65-F5344CB8AC3E}">
        <p14:creationId xmlns:p14="http://schemas.microsoft.com/office/powerpoint/2010/main" val="55037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458200" cy="1096962"/>
          </a:xfrm>
        </p:spPr>
        <p:txBody>
          <a:bodyPr>
            <a:normAutofit/>
          </a:bodyPr>
          <a:lstStyle/>
          <a:p>
            <a:r>
              <a:rPr lang="en-US" dirty="0" smtClean="0"/>
              <a:t>Adulticide</a:t>
            </a:r>
            <a:r>
              <a:rPr lang="en-US" baseline="0" dirty="0" smtClean="0"/>
              <a:t> </a:t>
            </a:r>
            <a:r>
              <a:rPr lang="en-US" baseline="0" dirty="0" smtClean="0"/>
              <a:t>Operation</a:t>
            </a:r>
            <a:endParaRPr lang="en-US" baseline="0" dirty="0" smtClean="0"/>
          </a:p>
        </p:txBody>
      </p:sp>
      <p:sp>
        <p:nvSpPr>
          <p:cNvPr id="3" name="Text Placeholder 2"/>
          <p:cNvSpPr>
            <a:spLocks noGrp="1"/>
          </p:cNvSpPr>
          <p:nvPr>
            <p:ph type="body" idx="4294967295"/>
          </p:nvPr>
        </p:nvSpPr>
        <p:spPr/>
        <p:txBody>
          <a:bodyPr/>
          <a:lstStyle/>
          <a:p>
            <a:pPr rtl="0" eaLnBrk="1" fontAlgn="base" latinLnBrk="0" hangingPunct="1"/>
            <a:r>
              <a:rPr lang="en-US" sz="2800" dirty="0" smtClean="0">
                <a:solidFill>
                  <a:schemeClr val="tx1"/>
                </a:solidFill>
                <a:effectLst>
                  <a:outerShdw blurRad="38100" dist="38100" dir="2700000" algn="tl">
                    <a:srgbClr val="000000">
                      <a:alpha val="43137"/>
                    </a:srgbClr>
                  </a:outerShdw>
                </a:effectLst>
              </a:rPr>
              <a:t>Swath: 1,000.0 feet</a:t>
            </a:r>
            <a:endParaRPr lang="en-US" sz="2800" dirty="0" smtClean="0">
              <a:effectLst>
                <a:outerShdw blurRad="38100" dist="38100" dir="2700000" algn="tl">
                  <a:srgbClr val="000000">
                    <a:alpha val="43137"/>
                  </a:srgbClr>
                </a:outerShdw>
              </a:effectLst>
            </a:endParaRPr>
          </a:p>
          <a:p>
            <a:pPr rtl="0" eaLnBrk="1" fontAlgn="base" latinLnBrk="0" hangingPunct="1"/>
            <a:r>
              <a:rPr lang="en-US" sz="2800" dirty="0" smtClean="0">
                <a:solidFill>
                  <a:schemeClr val="tx1"/>
                </a:solidFill>
                <a:effectLst>
                  <a:outerShdw blurRad="38100" dist="38100" dir="2700000" algn="tl">
                    <a:srgbClr val="000000">
                      <a:alpha val="43137"/>
                    </a:srgbClr>
                  </a:outerShdw>
                </a:effectLst>
              </a:rPr>
              <a:t>Average Plane Speed: 178.0 MPH</a:t>
            </a:r>
            <a:endParaRPr lang="en-US" sz="2800" dirty="0" smtClean="0">
              <a:effectLst>
                <a:outerShdw blurRad="38100" dist="38100" dir="2700000" algn="tl">
                  <a:srgbClr val="000000">
                    <a:alpha val="43137"/>
                  </a:srgbClr>
                </a:outerShdw>
              </a:effectLst>
            </a:endParaRPr>
          </a:p>
          <a:p>
            <a:pPr rtl="0" eaLnBrk="1" fontAlgn="base" latinLnBrk="0" hangingPunct="1"/>
            <a:r>
              <a:rPr lang="en-US" sz="2800" dirty="0" smtClean="0">
                <a:solidFill>
                  <a:schemeClr val="tx1"/>
                </a:solidFill>
                <a:effectLst>
                  <a:outerShdw blurRad="38100" dist="38100" dir="2700000" algn="tl">
                    <a:srgbClr val="000000">
                      <a:alpha val="43137"/>
                    </a:srgbClr>
                  </a:outerShdw>
                </a:effectLst>
              </a:rPr>
              <a:t>Product: Anvil 10+10 (10% Sumithrin and 10% Piperonyl butoxide) </a:t>
            </a:r>
            <a:endParaRPr lang="en-US" sz="2800" dirty="0" smtClean="0">
              <a:effectLst>
                <a:outerShdw blurRad="38100" dist="38100" dir="2700000" algn="tl">
                  <a:srgbClr val="000000">
                    <a:alpha val="43137"/>
                  </a:srgbClr>
                </a:outerShdw>
              </a:effectLst>
            </a:endParaRPr>
          </a:p>
          <a:p>
            <a:pPr rtl="0" eaLnBrk="1" fontAlgn="base" latinLnBrk="0" hangingPunct="1"/>
            <a:r>
              <a:rPr lang="en-US" sz="2800" dirty="0" smtClean="0">
                <a:solidFill>
                  <a:schemeClr val="tx1"/>
                </a:solidFill>
                <a:effectLst>
                  <a:outerShdw blurRad="38100" dist="38100" dir="2700000" algn="tl">
                    <a:srgbClr val="000000">
                      <a:alpha val="43137"/>
                    </a:srgbClr>
                  </a:outerShdw>
                </a:effectLst>
              </a:rPr>
              <a:t>Rate:  0.62 Oz/acre </a:t>
            </a:r>
            <a:endParaRPr lang="en-US" sz="2800" dirty="0" smtClean="0">
              <a:effectLst>
                <a:outerShdw blurRad="38100" dist="38100" dir="2700000" algn="tl">
                  <a:srgbClr val="000000">
                    <a:alpha val="43137"/>
                  </a:srgbClr>
                </a:outerShdw>
              </a:effectLst>
            </a:endParaRPr>
          </a:p>
          <a:p>
            <a:pPr rtl="0" eaLnBrk="1" fontAlgn="base" latinLnBrk="0" hangingPunct="1"/>
            <a:r>
              <a:rPr lang="en-US" sz="2800" dirty="0" smtClean="0">
                <a:solidFill>
                  <a:schemeClr val="tx1"/>
                </a:solidFill>
                <a:effectLst>
                  <a:outerShdw blurRad="38100" dist="38100" dir="2700000" algn="tl">
                    <a:srgbClr val="000000">
                      <a:alpha val="43137"/>
                    </a:srgbClr>
                  </a:outerShdw>
                </a:effectLst>
              </a:rPr>
              <a:t>Sprayed Area: 7,400 acres</a:t>
            </a:r>
            <a:endParaRPr lang="en-US" sz="2800" dirty="0" smtClean="0">
              <a:effectLst>
                <a:outerShdw blurRad="38100" dist="38100" dir="2700000" algn="tl">
                  <a:srgbClr val="000000">
                    <a:alpha val="43137"/>
                  </a:srgbClr>
                </a:outerShdw>
              </a:effectLst>
            </a:endParaRPr>
          </a:p>
          <a:p>
            <a:r>
              <a:rPr lang="en-US" sz="2800" dirty="0" smtClean="0">
                <a:solidFill>
                  <a:schemeClr val="tx1"/>
                </a:solidFill>
                <a:effectLst>
                  <a:outerShdw blurRad="38100" dist="38100" dir="2700000" algn="tl">
                    <a:srgbClr val="000000">
                      <a:alpha val="43137"/>
                    </a:srgbClr>
                  </a:outerShdw>
                </a:effectLst>
              </a:rPr>
              <a:t>Excluded Area: 400 acres</a:t>
            </a:r>
          </a:p>
          <a:p>
            <a:r>
              <a:rPr lang="en-US" sz="2800" dirty="0" smtClean="0">
                <a:solidFill>
                  <a:schemeClr val="tx1"/>
                </a:solidFill>
                <a:effectLst>
                  <a:outerShdw blurRad="38100" dist="38100" dir="2700000" algn="tl">
                    <a:srgbClr val="000000">
                      <a:alpha val="43137"/>
                    </a:srgbClr>
                  </a:outerShdw>
                </a:effectLst>
              </a:rPr>
              <a:t>8/22 and 8/27</a:t>
            </a:r>
            <a:endParaRPr lang="en-US" sz="2800" dirty="0">
              <a:effectLst>
                <a:outerShdw blurRad="38100" dist="38100" dir="2700000" algn="tl">
                  <a:srgbClr val="000000">
                    <a:alpha val="43137"/>
                  </a:srgbClr>
                </a:outerShdw>
              </a:effectLst>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225423"/>
            <a:ext cx="2727489" cy="113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9711" y="6363853"/>
            <a:ext cx="3308021" cy="338554"/>
          </a:xfrm>
          <a:prstGeom prst="rect">
            <a:avLst/>
          </a:prstGeom>
          <a:noFill/>
        </p:spPr>
        <p:txBody>
          <a:bodyPr wrap="none" rtlCol="0">
            <a:spAutoFit/>
          </a:bodyPr>
          <a:lstStyle/>
          <a:p>
            <a:r>
              <a:rPr lang="en-US" sz="1400" dirty="0" smtClean="0"/>
              <a:t>Dynamic </a:t>
            </a:r>
            <a:r>
              <a:rPr lang="en-US" sz="1400" dirty="0" smtClean="0"/>
              <a:t>Aviation from Bridgewater</a:t>
            </a:r>
            <a:r>
              <a:rPr lang="en-US" sz="1400" dirty="0" smtClean="0"/>
              <a:t>, </a:t>
            </a:r>
            <a:r>
              <a:rPr lang="en-US" sz="1600" dirty="0" smtClean="0"/>
              <a:t>VA</a:t>
            </a:r>
            <a:endParaRPr lang="en-US" sz="1600" dirty="0"/>
          </a:p>
        </p:txBody>
      </p:sp>
    </p:spTree>
    <p:extLst>
      <p:ext uri="{BB962C8B-B14F-4D97-AF65-F5344CB8AC3E}">
        <p14:creationId xmlns:p14="http://schemas.microsoft.com/office/powerpoint/2010/main" val="333913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4294967295"/>
          </p:nvPr>
        </p:nvSpPr>
        <p:spPr>
          <a:xfrm>
            <a:off x="914400" y="1600200"/>
            <a:ext cx="8229600" cy="4525963"/>
          </a:xfrm>
        </p:spPr>
        <p:txBody>
          <a:bodyPr/>
          <a:lstStyle/>
          <a:p>
            <a:r>
              <a:rPr lang="en-US" dirty="0" smtClean="0"/>
              <a:t>Review </a:t>
            </a:r>
            <a:r>
              <a:rPr lang="en-US" dirty="0" smtClean="0"/>
              <a:t>2013 Year</a:t>
            </a:r>
            <a:endParaRPr lang="en-US" dirty="0" smtClean="0"/>
          </a:p>
          <a:p>
            <a:r>
              <a:rPr lang="en-US" baseline="0" dirty="0" smtClean="0"/>
              <a:t>Mosquito suppression </a:t>
            </a:r>
            <a:r>
              <a:rPr lang="en-US" dirty="0"/>
              <a:t>a</a:t>
            </a:r>
            <a:r>
              <a:rPr lang="en-US" dirty="0" smtClean="0"/>
              <a:t>ctivities</a:t>
            </a:r>
            <a:endParaRPr lang="en-US" baseline="0" dirty="0" smtClean="0"/>
          </a:p>
          <a:p>
            <a:pPr marL="342900" marR="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Char char="n"/>
              <a:tabLst/>
              <a:defRPr/>
            </a:pPr>
            <a:r>
              <a:rPr lang="en-US" sz="3200" baseline="0" dirty="0" smtClean="0">
                <a:solidFill>
                  <a:schemeClr val="tx1"/>
                </a:solidFill>
                <a:effectLst>
                  <a:outerShdw blurRad="38100" dist="38100" dir="2700000" algn="tl" rotWithShape="0">
                    <a:srgbClr val="000000"/>
                  </a:outerShdw>
                </a:effectLst>
                <a:latin typeface="+mn-lt"/>
                <a:ea typeface="+mn-ea"/>
                <a:cs typeface="+mn-cs"/>
              </a:rPr>
              <a:t>Plans for this </a:t>
            </a:r>
            <a:r>
              <a:rPr lang="en-US" dirty="0" smtClean="0">
                <a:effectLst>
                  <a:outerShdw blurRad="38100" dist="38100" dir="2700000" algn="tl" rotWithShape="0">
                    <a:srgbClr val="000000"/>
                  </a:outerShdw>
                </a:effectLst>
              </a:rPr>
              <a:t>y</a:t>
            </a:r>
            <a:r>
              <a:rPr lang="en-US" sz="3200" baseline="0" dirty="0" smtClean="0">
                <a:solidFill>
                  <a:schemeClr val="tx1"/>
                </a:solidFill>
                <a:effectLst>
                  <a:outerShdw blurRad="38100" dist="38100" dir="2700000" algn="tl" rotWithShape="0">
                    <a:srgbClr val="000000"/>
                  </a:outerShdw>
                </a:effectLst>
                <a:latin typeface="+mn-lt"/>
                <a:ea typeface="+mn-ea"/>
                <a:cs typeface="+mn-cs"/>
              </a:rPr>
              <a:t>ear</a:t>
            </a:r>
          </a:p>
          <a:p>
            <a:pPr marL="342900" marR="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Char char="n"/>
              <a:tabLst/>
              <a:defRPr/>
            </a:pPr>
            <a:endParaRPr lang="en-US" sz="3200" dirty="0" smtClean="0">
              <a:effectLst/>
            </a:endParaRPr>
          </a:p>
          <a:p>
            <a:r>
              <a:rPr lang="en-US" i="1" baseline="0" dirty="0" smtClean="0"/>
              <a:t>Culiseta melanura </a:t>
            </a:r>
            <a:r>
              <a:rPr lang="en-US" baseline="0" dirty="0" smtClean="0"/>
              <a:t>studies</a:t>
            </a:r>
            <a:endParaRPr lang="en-US" baseline="0" dirty="0" smtClean="0"/>
          </a:p>
          <a:p>
            <a:r>
              <a:rPr lang="en-US" baseline="0" dirty="0" err="1" smtClean="0"/>
              <a:t>Cervid</a:t>
            </a:r>
            <a:r>
              <a:rPr lang="en-US" baseline="0" dirty="0" smtClean="0"/>
              <a:t> </a:t>
            </a:r>
            <a:r>
              <a:rPr lang="en-US" baseline="0" dirty="0" smtClean="0"/>
              <a:t>sero </a:t>
            </a:r>
            <a:r>
              <a:rPr lang="en-US" baseline="0" dirty="0" smtClean="0"/>
              <a:t>survey</a:t>
            </a:r>
            <a:endParaRPr lang="en-US" baseline="0" dirty="0" smtClean="0"/>
          </a:p>
        </p:txBody>
      </p:sp>
    </p:spTree>
    <p:extLst>
      <p:ext uri="{BB962C8B-B14F-4D97-AF65-F5344CB8AC3E}">
        <p14:creationId xmlns:p14="http://schemas.microsoft.com/office/powerpoint/2010/main" val="427360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6799" y="1520428"/>
            <a:ext cx="6934200" cy="4832747"/>
            <a:chOff x="1066800" y="1550789"/>
            <a:chExt cx="6934200" cy="4832747"/>
          </a:xfrm>
        </p:grpSpPr>
        <p:grpSp>
          <p:nvGrpSpPr>
            <p:cNvPr id="3" name="Group 2"/>
            <p:cNvGrpSpPr/>
            <p:nvPr/>
          </p:nvGrpSpPr>
          <p:grpSpPr>
            <a:xfrm>
              <a:off x="1066800" y="1550789"/>
              <a:ext cx="6934200" cy="4832747"/>
              <a:chOff x="1066800" y="1550789"/>
              <a:chExt cx="6934200" cy="4832747"/>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50789"/>
                <a:ext cx="6934200" cy="48214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0" y="5526286"/>
                <a:ext cx="857250" cy="857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4" name="Straight Arrow Connector 3"/>
            <p:cNvCxnSpPr/>
            <p:nvPr/>
          </p:nvCxnSpPr>
          <p:spPr>
            <a:xfrm flipV="1">
              <a:off x="6553200" y="1857375"/>
              <a:ext cx="457200" cy="685800"/>
            </a:xfrm>
            <a:prstGeom prst="straightConnector1">
              <a:avLst/>
            </a:prstGeom>
            <a:ln w="190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2102373" y="1733550"/>
              <a:ext cx="1" cy="809626"/>
            </a:xfrm>
            <a:prstGeom prst="straightConnector1">
              <a:avLst/>
            </a:prstGeom>
            <a:ln w="190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75894" y="2543174"/>
              <a:ext cx="1896481" cy="584775"/>
            </a:xfrm>
            <a:prstGeom prst="rect">
              <a:avLst/>
            </a:prstGeom>
            <a:noFill/>
          </p:spPr>
          <p:txBody>
            <a:bodyPr wrap="none" rtlCol="0">
              <a:spAutoFit/>
            </a:bodyPr>
            <a:lstStyle/>
            <a:p>
              <a:pPr algn="ctr"/>
              <a:r>
                <a:rPr lang="en-US" sz="1600" b="1" dirty="0" smtClean="0">
                  <a:solidFill>
                    <a:srgbClr val="7030A0"/>
                  </a:solidFill>
                </a:rPr>
                <a:t>Montpelier</a:t>
              </a:r>
            </a:p>
            <a:p>
              <a:pPr algn="ctr"/>
              <a:r>
                <a:rPr lang="en-US" sz="1600" b="1" dirty="0" smtClean="0">
                  <a:solidFill>
                    <a:srgbClr val="7030A0"/>
                  </a:solidFill>
                </a:rPr>
                <a:t>(Approx. 40.5 miles)</a:t>
              </a:r>
              <a:endParaRPr lang="en-US" sz="1600" b="1" dirty="0">
                <a:solidFill>
                  <a:srgbClr val="7030A0"/>
                </a:solidFill>
              </a:endParaRPr>
            </a:p>
          </p:txBody>
        </p:sp>
        <p:sp>
          <p:nvSpPr>
            <p:cNvPr id="7" name="TextBox 6"/>
            <p:cNvSpPr txBox="1"/>
            <p:nvPr/>
          </p:nvSpPr>
          <p:spPr>
            <a:xfrm>
              <a:off x="1154133" y="2543176"/>
              <a:ext cx="1896481" cy="584775"/>
            </a:xfrm>
            <a:prstGeom prst="rect">
              <a:avLst/>
            </a:prstGeom>
            <a:noFill/>
          </p:spPr>
          <p:txBody>
            <a:bodyPr wrap="none" rtlCol="0">
              <a:spAutoFit/>
            </a:bodyPr>
            <a:lstStyle/>
            <a:p>
              <a:pPr algn="ctr"/>
              <a:r>
                <a:rPr lang="en-US" sz="1600" b="1" dirty="0" smtClean="0">
                  <a:solidFill>
                    <a:srgbClr val="7030A0"/>
                  </a:solidFill>
                </a:rPr>
                <a:t>Burlington</a:t>
              </a:r>
              <a:r>
                <a:rPr lang="en-US" sz="1600" b="1" dirty="0">
                  <a:solidFill>
                    <a:srgbClr val="7030A0"/>
                  </a:solidFill>
                </a:rPr>
                <a:t> </a:t>
              </a:r>
              <a:endParaRPr lang="en-US" sz="1600" b="1" dirty="0" smtClean="0">
                <a:solidFill>
                  <a:srgbClr val="7030A0"/>
                </a:solidFill>
              </a:endParaRPr>
            </a:p>
            <a:p>
              <a:pPr algn="ctr"/>
              <a:r>
                <a:rPr lang="en-US" sz="1600" b="1" dirty="0" smtClean="0">
                  <a:solidFill>
                    <a:srgbClr val="7030A0"/>
                  </a:solidFill>
                </a:rPr>
                <a:t>(</a:t>
              </a:r>
              <a:r>
                <a:rPr lang="en-US" sz="1600" b="1" dirty="0">
                  <a:solidFill>
                    <a:srgbClr val="7030A0"/>
                  </a:solidFill>
                </a:rPr>
                <a:t>Approx. 39.5 miles)</a:t>
              </a:r>
            </a:p>
          </p:txBody>
        </p:sp>
      </p:grpSp>
      <p:sp>
        <p:nvSpPr>
          <p:cNvPr id="11" name="Title 10"/>
          <p:cNvSpPr>
            <a:spLocks noGrp="1"/>
          </p:cNvSpPr>
          <p:nvPr>
            <p:ph type="title" idx="4294967295"/>
          </p:nvPr>
        </p:nvSpPr>
        <p:spPr>
          <a:xfrm>
            <a:off x="0" y="274638"/>
            <a:ext cx="8229600" cy="1143000"/>
          </a:xfrm>
        </p:spPr>
        <p:txBody>
          <a:bodyPr/>
          <a:lstStyle/>
          <a:p>
            <a:r>
              <a:rPr lang="en-US" dirty="0" smtClean="0"/>
              <a:t>Treatment Map</a:t>
            </a:r>
            <a:endParaRPr lang="en-US" dirty="0"/>
          </a:p>
        </p:txBody>
      </p:sp>
    </p:spTree>
    <p:extLst>
      <p:ext uri="{BB962C8B-B14F-4D97-AF65-F5344CB8AC3E}">
        <p14:creationId xmlns:p14="http://schemas.microsoft.com/office/powerpoint/2010/main" val="357131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Results</a:t>
            </a:r>
            <a:endParaRPr lang="en-US" dirty="0"/>
          </a:p>
        </p:txBody>
      </p:sp>
      <p:sp>
        <p:nvSpPr>
          <p:cNvPr id="3" name="Text Placeholder 2"/>
          <p:cNvSpPr>
            <a:spLocks noGrp="1"/>
          </p:cNvSpPr>
          <p:nvPr>
            <p:ph type="body" idx="4294967295"/>
          </p:nvPr>
        </p:nvSpPr>
        <p:spPr>
          <a:xfrm>
            <a:off x="457200" y="1676400"/>
            <a:ext cx="8229600" cy="4114800"/>
          </a:xfrm>
        </p:spPr>
        <p:txBody>
          <a:bodyPr/>
          <a:lstStyle/>
          <a:p>
            <a:r>
              <a:rPr lang="en-US" dirty="0" smtClean="0"/>
              <a:t>Compare pre</a:t>
            </a:r>
            <a:r>
              <a:rPr lang="en-US" baseline="0" dirty="0" smtClean="0"/>
              <a:t> treatment mosquitoes with post treatment mosquito counts</a:t>
            </a:r>
          </a:p>
          <a:p>
            <a:r>
              <a:rPr lang="en-US" baseline="0" dirty="0" smtClean="0"/>
              <a:t>Trap within treatment area and outside treatment area</a:t>
            </a:r>
          </a:p>
          <a:p>
            <a:r>
              <a:rPr lang="en-US" baseline="0" dirty="0" smtClean="0"/>
              <a:t>Compare numbers</a:t>
            </a:r>
          </a:p>
          <a:p>
            <a:r>
              <a:rPr lang="en-US" baseline="0" dirty="0" smtClean="0"/>
              <a:t>Cq perturbans used because present in all areas</a:t>
            </a:r>
          </a:p>
          <a:p>
            <a:r>
              <a:rPr lang="en-US" baseline="0" dirty="0" smtClean="0"/>
              <a:t>Treatment was 79.7% to 96.8% effective</a:t>
            </a:r>
            <a:endParaRPr lang="en-US" dirty="0"/>
          </a:p>
        </p:txBody>
      </p:sp>
    </p:spTree>
    <p:extLst>
      <p:ext uri="{BB962C8B-B14F-4D97-AF65-F5344CB8AC3E}">
        <p14:creationId xmlns:p14="http://schemas.microsoft.com/office/powerpoint/2010/main" val="265013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When is Larvicide</a:t>
            </a:r>
            <a:r>
              <a:rPr lang="en-US" baseline="0" dirty="0" smtClean="0"/>
              <a:t> Used?</a:t>
            </a:r>
            <a:endParaRPr lang="en-US" dirty="0"/>
          </a:p>
        </p:txBody>
      </p:sp>
      <p:sp>
        <p:nvSpPr>
          <p:cNvPr id="3" name="Text Placeholder 2"/>
          <p:cNvSpPr>
            <a:spLocks noGrp="1"/>
          </p:cNvSpPr>
          <p:nvPr>
            <p:ph type="body" idx="4294967295"/>
          </p:nvPr>
        </p:nvSpPr>
        <p:spPr>
          <a:xfrm>
            <a:off x="381000" y="1676400"/>
            <a:ext cx="7848600" cy="4114800"/>
          </a:xfrm>
        </p:spPr>
        <p:txBody>
          <a:bodyPr/>
          <a:lstStyle/>
          <a:p>
            <a:r>
              <a:rPr lang="en-US" dirty="0" smtClean="0"/>
              <a:t>Survey for mosquito larvae in 1</a:t>
            </a:r>
            <a:r>
              <a:rPr lang="en-US" baseline="30000" dirty="0" smtClean="0"/>
              <a:t>st</a:t>
            </a:r>
            <a:r>
              <a:rPr lang="en-US" baseline="0" dirty="0" smtClean="0"/>
              <a:t> and 2</a:t>
            </a:r>
            <a:r>
              <a:rPr lang="en-US" baseline="30000" dirty="0" smtClean="0"/>
              <a:t>nd</a:t>
            </a:r>
            <a:r>
              <a:rPr lang="en-US" baseline="0" dirty="0" smtClean="0"/>
              <a:t> instars 36</a:t>
            </a:r>
            <a:r>
              <a:rPr lang="en-US" dirty="0" smtClean="0"/>
              <a:t> to 48 hours after flood event</a:t>
            </a:r>
            <a:endParaRPr lang="en-US" baseline="0" dirty="0" smtClean="0"/>
          </a:p>
          <a:p>
            <a:r>
              <a:rPr lang="en-US" baseline="0" dirty="0" smtClean="0"/>
              <a:t>Identify wetlands</a:t>
            </a:r>
            <a:r>
              <a:rPr lang="en-US" dirty="0" smtClean="0"/>
              <a:t> with d</a:t>
            </a:r>
            <a:r>
              <a:rPr lang="en-US" baseline="0" dirty="0" smtClean="0"/>
              <a:t>ipper counts &gt;25 larvae/ dip</a:t>
            </a:r>
          </a:p>
          <a:p>
            <a:r>
              <a:rPr lang="en-US" baseline="0" dirty="0" smtClean="0"/>
              <a:t>Sample for each 200 acres of wetland</a:t>
            </a:r>
          </a:p>
          <a:p>
            <a:pPr rtl="0" eaLnBrk="0" fontAlgn="base" hangingPunct="0"/>
            <a:r>
              <a:rPr lang="en-US" sz="3200" baseline="0" dirty="0" smtClean="0">
                <a:solidFill>
                  <a:schemeClr val="tx1"/>
                </a:solidFill>
                <a:effectLst>
                  <a:outerShdw blurRad="38100" dist="38100" dir="2700000" algn="tl" rotWithShape="0">
                    <a:srgbClr val="000000"/>
                  </a:outerShdw>
                </a:effectLst>
                <a:latin typeface="+mn-lt"/>
                <a:ea typeface="+mn-ea"/>
                <a:cs typeface="+mn-cs"/>
              </a:rPr>
              <a:t>Target</a:t>
            </a:r>
            <a:r>
              <a:rPr lang="en-US" sz="3200" dirty="0" smtClean="0">
                <a:solidFill>
                  <a:schemeClr val="tx1"/>
                </a:solidFill>
                <a:effectLst>
                  <a:outerShdw blurRad="38100" dist="38100" dir="2700000" algn="tl" rotWithShape="0">
                    <a:srgbClr val="000000"/>
                  </a:outerShdw>
                </a:effectLst>
                <a:latin typeface="+mn-lt"/>
                <a:ea typeface="+mn-ea"/>
                <a:cs typeface="+mn-cs"/>
              </a:rPr>
              <a:t> known</a:t>
            </a:r>
            <a:r>
              <a:rPr lang="en-US" sz="3200" baseline="0" dirty="0" smtClean="0">
                <a:solidFill>
                  <a:schemeClr val="tx1"/>
                </a:solidFill>
                <a:effectLst>
                  <a:outerShdw blurRad="38100" dist="38100" dir="2700000" algn="tl" rotWithShape="0">
                    <a:srgbClr val="000000"/>
                  </a:outerShdw>
                </a:effectLst>
                <a:latin typeface="+mn-lt"/>
                <a:ea typeface="+mn-ea"/>
                <a:cs typeface="+mn-cs"/>
              </a:rPr>
              <a:t> pest floodplain species</a:t>
            </a:r>
            <a:endParaRPr lang="en-US" sz="3200" dirty="0" smtClean="0">
              <a:effectLst/>
            </a:endParaRPr>
          </a:p>
          <a:p>
            <a:pPr lvl="1" rtl="0" eaLnBrk="0" fontAlgn="base" hangingPunct="0"/>
            <a:r>
              <a:rPr lang="en-US" sz="2800" dirty="0" smtClean="0">
                <a:solidFill>
                  <a:schemeClr val="tx1"/>
                </a:solidFill>
                <a:effectLst>
                  <a:outerShdw blurRad="38100" dist="38100" dir="2700000" algn="tl" rotWithShape="0">
                    <a:srgbClr val="000000"/>
                  </a:outerShdw>
                </a:effectLst>
                <a:latin typeface="+mn-lt"/>
                <a:ea typeface="+mn-ea"/>
                <a:cs typeface="+mn-cs"/>
              </a:rPr>
              <a:t>Ae vexans, Oc trivittatus, Ae cinereus</a:t>
            </a:r>
            <a:endParaRPr lang="en-US" baseline="0" dirty="0" smtClean="0"/>
          </a:p>
          <a:p>
            <a:r>
              <a:rPr lang="en-US" dirty="0" smtClean="0"/>
              <a:t>Treatment while larvae in early instar</a:t>
            </a:r>
            <a:endParaRPr lang="en-US" baseline="0" dirty="0" smtClean="0"/>
          </a:p>
        </p:txBody>
      </p:sp>
    </p:spTree>
    <p:extLst>
      <p:ext uri="{BB962C8B-B14F-4D97-AF65-F5344CB8AC3E}">
        <p14:creationId xmlns:p14="http://schemas.microsoft.com/office/powerpoint/2010/main" val="1880851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Why?</a:t>
            </a:r>
            <a:endParaRPr lang="en-US" dirty="0"/>
          </a:p>
        </p:txBody>
      </p:sp>
      <p:sp>
        <p:nvSpPr>
          <p:cNvPr id="3" name="Text Placeholder 2"/>
          <p:cNvSpPr>
            <a:spLocks noGrp="1"/>
          </p:cNvSpPr>
          <p:nvPr>
            <p:ph type="body" idx="4294967295"/>
          </p:nvPr>
        </p:nvSpPr>
        <p:spPr/>
        <p:txBody>
          <a:bodyPr/>
          <a:lstStyle/>
          <a:p>
            <a:r>
              <a:rPr lang="en-US" dirty="0" smtClean="0"/>
              <a:t>Source reduction</a:t>
            </a:r>
            <a:r>
              <a:rPr lang="en-US" baseline="0" dirty="0" smtClean="0"/>
              <a:t> of mosquitoes best</a:t>
            </a:r>
          </a:p>
          <a:p>
            <a:r>
              <a:rPr lang="en-US" baseline="0" dirty="0" smtClean="0"/>
              <a:t>Targeted pesticides for mosquito larvae</a:t>
            </a:r>
          </a:p>
          <a:p>
            <a:r>
              <a:rPr lang="en-US" baseline="0" dirty="0" smtClean="0"/>
              <a:t>Safest approach to mosquito management</a:t>
            </a:r>
          </a:p>
          <a:p>
            <a:r>
              <a:rPr lang="en-US" baseline="0" dirty="0" smtClean="0"/>
              <a:t>Reduce need for adulticide spraying</a:t>
            </a:r>
          </a:p>
        </p:txBody>
      </p:sp>
    </p:spTree>
    <p:extLst>
      <p:ext uri="{BB962C8B-B14F-4D97-AF65-F5344CB8AC3E}">
        <p14:creationId xmlns:p14="http://schemas.microsoft.com/office/powerpoint/2010/main" val="3392370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7899" y="1702952"/>
            <a:ext cx="7816502" cy="4493719"/>
            <a:chOff x="382041" y="1718417"/>
            <a:chExt cx="7816502" cy="4493719"/>
          </a:xfrm>
        </p:grpSpPr>
        <p:graphicFrame>
          <p:nvGraphicFramePr>
            <p:cNvPr id="4" name="Chart 3"/>
            <p:cNvGraphicFramePr>
              <a:graphicFrameLocks/>
            </p:cNvGraphicFramePr>
            <p:nvPr>
              <p:extLst>
                <p:ext uri="{D42A27DB-BD31-4B8C-83A1-F6EECF244321}">
                  <p14:modId xmlns:p14="http://schemas.microsoft.com/office/powerpoint/2010/main" val="3713402999"/>
                </p:ext>
              </p:extLst>
            </p:nvPr>
          </p:nvGraphicFramePr>
          <p:xfrm>
            <a:off x="685714" y="1880404"/>
            <a:ext cx="6486525" cy="36718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77441" y="5371361"/>
              <a:ext cx="689612" cy="338554"/>
            </a:xfrm>
            <a:prstGeom prst="rect">
              <a:avLst/>
            </a:prstGeom>
            <a:noFill/>
          </p:spPr>
          <p:txBody>
            <a:bodyPr wrap="none" rtlCol="0">
              <a:spAutoFit/>
            </a:bodyPr>
            <a:lstStyle/>
            <a:p>
              <a:r>
                <a:rPr lang="en-US" sz="1600" b="1" dirty="0" smtClean="0"/>
                <a:t>05/27</a:t>
              </a:r>
              <a:endParaRPr lang="en-US" sz="1600" b="1" dirty="0"/>
            </a:p>
          </p:txBody>
        </p:sp>
        <p:sp>
          <p:nvSpPr>
            <p:cNvPr id="6" name="TextBox 5"/>
            <p:cNvSpPr txBox="1"/>
            <p:nvPr/>
          </p:nvSpPr>
          <p:spPr>
            <a:xfrm>
              <a:off x="2515641" y="5388452"/>
              <a:ext cx="689612" cy="338554"/>
            </a:xfrm>
            <a:prstGeom prst="rect">
              <a:avLst/>
            </a:prstGeom>
            <a:noFill/>
          </p:spPr>
          <p:txBody>
            <a:bodyPr wrap="none" rtlCol="0">
              <a:spAutoFit/>
            </a:bodyPr>
            <a:lstStyle/>
            <a:p>
              <a:r>
                <a:rPr lang="en-US" sz="1600" b="1" dirty="0" smtClean="0"/>
                <a:t>05/28</a:t>
              </a:r>
              <a:endParaRPr lang="en-US" sz="1600" b="1" dirty="0"/>
            </a:p>
          </p:txBody>
        </p:sp>
        <p:sp>
          <p:nvSpPr>
            <p:cNvPr id="7" name="TextBox 6"/>
            <p:cNvSpPr txBox="1"/>
            <p:nvPr/>
          </p:nvSpPr>
          <p:spPr>
            <a:xfrm>
              <a:off x="3430041" y="5398706"/>
              <a:ext cx="689612" cy="338554"/>
            </a:xfrm>
            <a:prstGeom prst="rect">
              <a:avLst/>
            </a:prstGeom>
            <a:noFill/>
          </p:spPr>
          <p:txBody>
            <a:bodyPr wrap="none" rtlCol="0">
              <a:spAutoFit/>
            </a:bodyPr>
            <a:lstStyle/>
            <a:p>
              <a:r>
                <a:rPr lang="en-US" sz="1600" b="1" dirty="0" smtClean="0"/>
                <a:t>05/30</a:t>
              </a:r>
              <a:endParaRPr lang="en-US" sz="1600" b="1" dirty="0"/>
            </a:p>
          </p:txBody>
        </p:sp>
        <p:sp>
          <p:nvSpPr>
            <p:cNvPr id="8" name="TextBox 7"/>
            <p:cNvSpPr txBox="1"/>
            <p:nvPr/>
          </p:nvSpPr>
          <p:spPr>
            <a:xfrm>
              <a:off x="4268241" y="5369937"/>
              <a:ext cx="689612" cy="338554"/>
            </a:xfrm>
            <a:prstGeom prst="rect">
              <a:avLst/>
            </a:prstGeom>
            <a:noFill/>
          </p:spPr>
          <p:txBody>
            <a:bodyPr wrap="none" rtlCol="0">
              <a:spAutoFit/>
            </a:bodyPr>
            <a:lstStyle/>
            <a:p>
              <a:r>
                <a:rPr lang="en-US" sz="1600" b="1" dirty="0" smtClean="0"/>
                <a:t>06/30</a:t>
              </a:r>
              <a:endParaRPr lang="en-US" sz="1600" b="1" dirty="0"/>
            </a:p>
          </p:txBody>
        </p:sp>
        <p:sp>
          <p:nvSpPr>
            <p:cNvPr id="9" name="TextBox 8"/>
            <p:cNvSpPr txBox="1"/>
            <p:nvPr/>
          </p:nvSpPr>
          <p:spPr>
            <a:xfrm>
              <a:off x="5182641" y="5385604"/>
              <a:ext cx="689612" cy="338554"/>
            </a:xfrm>
            <a:prstGeom prst="rect">
              <a:avLst/>
            </a:prstGeom>
            <a:noFill/>
          </p:spPr>
          <p:txBody>
            <a:bodyPr wrap="none" rtlCol="0">
              <a:spAutoFit/>
            </a:bodyPr>
            <a:lstStyle/>
            <a:p>
              <a:r>
                <a:rPr lang="en-US" sz="1600" b="1" dirty="0" smtClean="0"/>
                <a:t>07/03</a:t>
              </a:r>
              <a:endParaRPr lang="en-US" sz="1600" b="1" dirty="0"/>
            </a:p>
          </p:txBody>
        </p:sp>
        <p:sp>
          <p:nvSpPr>
            <p:cNvPr id="10" name="TextBox 9"/>
            <p:cNvSpPr txBox="1"/>
            <p:nvPr/>
          </p:nvSpPr>
          <p:spPr>
            <a:xfrm>
              <a:off x="6071455" y="5385604"/>
              <a:ext cx="689612" cy="338554"/>
            </a:xfrm>
            <a:prstGeom prst="rect">
              <a:avLst/>
            </a:prstGeom>
            <a:noFill/>
          </p:spPr>
          <p:txBody>
            <a:bodyPr wrap="none" rtlCol="0">
              <a:spAutoFit/>
            </a:bodyPr>
            <a:lstStyle/>
            <a:p>
              <a:r>
                <a:rPr lang="en-US" sz="1600" b="1" dirty="0" smtClean="0"/>
                <a:t>07/25</a:t>
              </a:r>
              <a:endParaRPr lang="en-US" sz="1600" b="1" dirty="0"/>
            </a:p>
          </p:txBody>
        </p:sp>
        <p:sp>
          <p:nvSpPr>
            <p:cNvPr id="11" name="TextBox 10"/>
            <p:cNvSpPr txBox="1"/>
            <p:nvPr/>
          </p:nvSpPr>
          <p:spPr>
            <a:xfrm>
              <a:off x="3279294" y="5842804"/>
              <a:ext cx="1680717" cy="369332"/>
            </a:xfrm>
            <a:prstGeom prst="rect">
              <a:avLst/>
            </a:prstGeom>
            <a:noFill/>
          </p:spPr>
          <p:txBody>
            <a:bodyPr wrap="none" rtlCol="0">
              <a:spAutoFit/>
            </a:bodyPr>
            <a:lstStyle/>
            <a:p>
              <a:r>
                <a:rPr lang="en-US" b="1" dirty="0" smtClean="0"/>
                <a:t>Treatment Date</a:t>
              </a:r>
              <a:endParaRPr lang="en-US" b="1" dirty="0"/>
            </a:p>
          </p:txBody>
        </p:sp>
        <p:sp>
          <p:nvSpPr>
            <p:cNvPr id="12" name="Rectangle 11"/>
            <p:cNvSpPr/>
            <p:nvPr/>
          </p:nvSpPr>
          <p:spPr>
            <a:xfrm rot="16200000">
              <a:off x="-1077814" y="3596581"/>
              <a:ext cx="3289042" cy="369332"/>
            </a:xfrm>
            <a:prstGeom prst="rect">
              <a:avLst/>
            </a:prstGeom>
          </p:spPr>
          <p:txBody>
            <a:bodyPr wrap="none">
              <a:spAutoFit/>
            </a:bodyPr>
            <a:lstStyle/>
            <a:p>
              <a:pPr algn="ctr"/>
              <a:r>
                <a:rPr lang="en-US" b="1" dirty="0" smtClean="0"/>
                <a:t>Total acreage treated (Vermont) </a:t>
              </a:r>
              <a:endParaRPr lang="en-US" b="1" dirty="0"/>
            </a:p>
          </p:txBody>
        </p:sp>
        <p:sp>
          <p:nvSpPr>
            <p:cNvPr id="13" name="TextBox 12"/>
            <p:cNvSpPr txBox="1"/>
            <p:nvPr/>
          </p:nvSpPr>
          <p:spPr>
            <a:xfrm>
              <a:off x="1795045" y="2066558"/>
              <a:ext cx="497252" cy="338554"/>
            </a:xfrm>
            <a:prstGeom prst="rect">
              <a:avLst/>
            </a:prstGeom>
            <a:noFill/>
          </p:spPr>
          <p:txBody>
            <a:bodyPr wrap="none" rtlCol="0">
              <a:spAutoFit/>
            </a:bodyPr>
            <a:lstStyle/>
            <a:p>
              <a:r>
                <a:rPr lang="en-US" sz="1600" dirty="0" smtClean="0">
                  <a:solidFill>
                    <a:srgbClr val="C00000"/>
                  </a:solidFill>
                </a:rPr>
                <a:t>928</a:t>
              </a:r>
              <a:endParaRPr lang="en-US" sz="1600" dirty="0">
                <a:solidFill>
                  <a:srgbClr val="C00000"/>
                </a:solidFill>
              </a:endParaRPr>
            </a:p>
          </p:txBody>
        </p:sp>
        <p:sp>
          <p:nvSpPr>
            <p:cNvPr id="14" name="TextBox 13"/>
            <p:cNvSpPr txBox="1"/>
            <p:nvPr/>
          </p:nvSpPr>
          <p:spPr>
            <a:xfrm>
              <a:off x="2708001" y="3753473"/>
              <a:ext cx="497252" cy="338554"/>
            </a:xfrm>
            <a:prstGeom prst="rect">
              <a:avLst/>
            </a:prstGeom>
            <a:noFill/>
          </p:spPr>
          <p:txBody>
            <a:bodyPr wrap="none" rtlCol="0">
              <a:spAutoFit/>
            </a:bodyPr>
            <a:lstStyle/>
            <a:p>
              <a:r>
                <a:rPr lang="en-US" sz="1600" dirty="0" smtClean="0">
                  <a:solidFill>
                    <a:srgbClr val="C00000"/>
                  </a:solidFill>
                </a:rPr>
                <a:t>360</a:t>
              </a:r>
              <a:endParaRPr lang="en-US" sz="1600" dirty="0">
                <a:solidFill>
                  <a:srgbClr val="C00000"/>
                </a:solidFill>
              </a:endParaRPr>
            </a:p>
          </p:txBody>
        </p:sp>
        <p:sp>
          <p:nvSpPr>
            <p:cNvPr id="15" name="TextBox 14"/>
            <p:cNvSpPr txBox="1"/>
            <p:nvPr/>
          </p:nvSpPr>
          <p:spPr>
            <a:xfrm>
              <a:off x="3526221" y="4244096"/>
              <a:ext cx="497252" cy="338554"/>
            </a:xfrm>
            <a:prstGeom prst="rect">
              <a:avLst/>
            </a:prstGeom>
            <a:noFill/>
          </p:spPr>
          <p:txBody>
            <a:bodyPr wrap="none" rtlCol="0">
              <a:spAutoFit/>
            </a:bodyPr>
            <a:lstStyle/>
            <a:p>
              <a:r>
                <a:rPr lang="en-US" sz="1600" dirty="0" smtClean="0">
                  <a:solidFill>
                    <a:srgbClr val="C00000"/>
                  </a:solidFill>
                </a:rPr>
                <a:t>208</a:t>
              </a:r>
              <a:endParaRPr lang="en-US" sz="1600" dirty="0">
                <a:solidFill>
                  <a:srgbClr val="C00000"/>
                </a:solidFill>
              </a:endParaRPr>
            </a:p>
          </p:txBody>
        </p:sp>
        <p:sp>
          <p:nvSpPr>
            <p:cNvPr id="16" name="TextBox 15"/>
            <p:cNvSpPr txBox="1"/>
            <p:nvPr/>
          </p:nvSpPr>
          <p:spPr>
            <a:xfrm>
              <a:off x="4375103" y="3099604"/>
              <a:ext cx="497252" cy="338554"/>
            </a:xfrm>
            <a:prstGeom prst="rect">
              <a:avLst/>
            </a:prstGeom>
            <a:noFill/>
          </p:spPr>
          <p:txBody>
            <a:bodyPr wrap="none" rtlCol="0">
              <a:spAutoFit/>
            </a:bodyPr>
            <a:lstStyle/>
            <a:p>
              <a:r>
                <a:rPr lang="en-US" sz="1600" dirty="0" smtClean="0">
                  <a:solidFill>
                    <a:srgbClr val="C00000"/>
                  </a:solidFill>
                </a:rPr>
                <a:t>576</a:t>
              </a:r>
              <a:endParaRPr lang="en-US" sz="1600" dirty="0">
                <a:solidFill>
                  <a:srgbClr val="C00000"/>
                </a:solidFill>
              </a:endParaRPr>
            </a:p>
          </p:txBody>
        </p:sp>
        <p:sp>
          <p:nvSpPr>
            <p:cNvPr id="17" name="TextBox 16"/>
            <p:cNvSpPr txBox="1"/>
            <p:nvPr/>
          </p:nvSpPr>
          <p:spPr>
            <a:xfrm>
              <a:off x="5278821" y="4078380"/>
              <a:ext cx="497252" cy="338554"/>
            </a:xfrm>
            <a:prstGeom prst="rect">
              <a:avLst/>
            </a:prstGeom>
            <a:noFill/>
          </p:spPr>
          <p:txBody>
            <a:bodyPr wrap="none" rtlCol="0">
              <a:spAutoFit/>
            </a:bodyPr>
            <a:lstStyle/>
            <a:p>
              <a:r>
                <a:rPr lang="en-US" sz="1600" dirty="0" smtClean="0">
                  <a:solidFill>
                    <a:srgbClr val="C00000"/>
                  </a:solidFill>
                </a:rPr>
                <a:t>248</a:t>
              </a:r>
              <a:endParaRPr lang="en-US" sz="1600" dirty="0">
                <a:solidFill>
                  <a:srgbClr val="C00000"/>
                </a:solidFill>
              </a:endParaRPr>
            </a:p>
          </p:txBody>
        </p:sp>
        <p:sp>
          <p:nvSpPr>
            <p:cNvPr id="18" name="TextBox 17"/>
            <p:cNvSpPr txBox="1"/>
            <p:nvPr/>
          </p:nvSpPr>
          <p:spPr>
            <a:xfrm>
              <a:off x="6161226" y="3771392"/>
              <a:ext cx="497252" cy="338554"/>
            </a:xfrm>
            <a:prstGeom prst="rect">
              <a:avLst/>
            </a:prstGeom>
            <a:noFill/>
          </p:spPr>
          <p:txBody>
            <a:bodyPr wrap="none" rtlCol="0">
              <a:spAutoFit/>
            </a:bodyPr>
            <a:lstStyle/>
            <a:p>
              <a:r>
                <a:rPr lang="en-US" sz="1600" dirty="0" smtClean="0">
                  <a:solidFill>
                    <a:srgbClr val="C00000"/>
                  </a:solidFill>
                </a:rPr>
                <a:t>352</a:t>
              </a:r>
              <a:endParaRPr lang="en-US" sz="1600" dirty="0">
                <a:solidFill>
                  <a:srgbClr val="C00000"/>
                </a:solidFill>
              </a:endParaRPr>
            </a:p>
          </p:txBody>
        </p:sp>
        <p:cxnSp>
          <p:nvCxnSpPr>
            <p:cNvPr id="19" name="Straight Arrow Connector 18"/>
            <p:cNvCxnSpPr/>
            <p:nvPr/>
          </p:nvCxnSpPr>
          <p:spPr>
            <a:xfrm>
              <a:off x="5945212" y="1736696"/>
              <a:ext cx="0" cy="686695"/>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11782" y="2574896"/>
              <a:ext cx="0" cy="279504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45027" y="2574896"/>
              <a:ext cx="0" cy="2795041"/>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5182" y="2574896"/>
              <a:ext cx="0" cy="2795041"/>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45027" y="1736696"/>
              <a:ext cx="0" cy="686695"/>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11782" y="1718417"/>
              <a:ext cx="0" cy="68669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063482" y="3045943"/>
              <a:ext cx="1135061" cy="1536707"/>
              <a:chOff x="7673026" y="2876666"/>
              <a:chExt cx="1135061" cy="1536707"/>
            </a:xfrm>
          </p:grpSpPr>
          <p:grpSp>
            <p:nvGrpSpPr>
              <p:cNvPr id="26" name="Group 25"/>
              <p:cNvGrpSpPr/>
              <p:nvPr/>
            </p:nvGrpSpPr>
            <p:grpSpPr>
              <a:xfrm>
                <a:off x="7847568" y="2971800"/>
                <a:ext cx="960519" cy="1284542"/>
                <a:chOff x="7847568" y="2971800"/>
                <a:chExt cx="960519" cy="1284542"/>
              </a:xfrm>
            </p:grpSpPr>
            <p:sp>
              <p:nvSpPr>
                <p:cNvPr id="28" name="TextBox 27"/>
                <p:cNvSpPr txBox="1"/>
                <p:nvPr/>
              </p:nvSpPr>
              <p:spPr>
                <a:xfrm>
                  <a:off x="7847568" y="2971800"/>
                  <a:ext cx="960519" cy="923330"/>
                </a:xfrm>
                <a:prstGeom prst="rect">
                  <a:avLst/>
                </a:prstGeom>
                <a:noFill/>
              </p:spPr>
              <p:txBody>
                <a:bodyPr wrap="none" rtlCol="0">
                  <a:spAutoFit/>
                </a:bodyPr>
                <a:lstStyle/>
                <a:p>
                  <a:pPr algn="ctr"/>
                  <a:r>
                    <a:rPr lang="en-US" b="1" dirty="0" smtClean="0">
                      <a:solidFill>
                        <a:srgbClr val="000000"/>
                      </a:solidFill>
                    </a:rPr>
                    <a:t>Rain</a:t>
                  </a:r>
                </a:p>
                <a:p>
                  <a:pPr algn="ctr"/>
                  <a:r>
                    <a:rPr lang="en-US" b="1" dirty="0" smtClean="0">
                      <a:solidFill>
                        <a:srgbClr val="000000"/>
                      </a:solidFill>
                    </a:rPr>
                    <a:t>Events</a:t>
                  </a:r>
                </a:p>
                <a:p>
                  <a:endParaRPr lang="en-US" b="1" dirty="0">
                    <a:solidFill>
                      <a:srgbClr val="0070C0"/>
                    </a:solidFill>
                  </a:endParaRPr>
                </a:p>
              </p:txBody>
            </p:sp>
            <p:cxnSp>
              <p:nvCxnSpPr>
                <p:cNvPr id="29" name="Straight Arrow Connector 28"/>
                <p:cNvCxnSpPr/>
                <p:nvPr/>
              </p:nvCxnSpPr>
              <p:spPr>
                <a:xfrm>
                  <a:off x="8319698" y="3645019"/>
                  <a:ext cx="0" cy="611323"/>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7673026" y="2876666"/>
                <a:ext cx="1060009" cy="153670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itle 29"/>
          <p:cNvSpPr>
            <a:spLocks noGrp="1"/>
          </p:cNvSpPr>
          <p:nvPr>
            <p:ph type="title" idx="4294967295"/>
          </p:nvPr>
        </p:nvSpPr>
        <p:spPr>
          <a:xfrm>
            <a:off x="0" y="274638"/>
            <a:ext cx="8229600" cy="1143000"/>
          </a:xfrm>
        </p:spPr>
        <p:txBody>
          <a:bodyPr/>
          <a:lstStyle/>
          <a:p>
            <a:r>
              <a:rPr lang="en-US" dirty="0" smtClean="0"/>
              <a:t>2013 Larvicide Treatments</a:t>
            </a:r>
            <a:endParaRPr lang="en-US" dirty="0"/>
          </a:p>
        </p:txBody>
      </p:sp>
    </p:spTree>
    <p:extLst>
      <p:ext uri="{BB962C8B-B14F-4D97-AF65-F5344CB8AC3E}">
        <p14:creationId xmlns:p14="http://schemas.microsoft.com/office/powerpoint/2010/main" val="4464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altLang="en-US" dirty="0" smtClean="0"/>
              <a:t>Goals for 2014	</a:t>
            </a:r>
          </a:p>
        </p:txBody>
      </p:sp>
      <p:sp>
        <p:nvSpPr>
          <p:cNvPr id="33795" name="Rectangle 3"/>
          <p:cNvSpPr>
            <a:spLocks noGrp="1"/>
          </p:cNvSpPr>
          <p:nvPr>
            <p:ph type="body" idx="4294967295"/>
          </p:nvPr>
        </p:nvSpPr>
        <p:spPr>
          <a:xfrm>
            <a:off x="533400" y="1981200"/>
            <a:ext cx="8229600" cy="4114800"/>
          </a:xfrm>
        </p:spPr>
        <p:txBody>
          <a:bodyPr/>
          <a:lstStyle/>
          <a:p>
            <a:pPr>
              <a:defRPr/>
            </a:pPr>
            <a:r>
              <a:rPr lang="en-US" altLang="en-US" sz="3000" dirty="0" smtClean="0"/>
              <a:t>Increase mosquito surveillance </a:t>
            </a:r>
          </a:p>
          <a:p>
            <a:pPr>
              <a:defRPr/>
            </a:pPr>
            <a:r>
              <a:rPr lang="en-US" altLang="en-US" sz="3000" dirty="0" smtClean="0"/>
              <a:t>Improve timeliness of mosquito testing</a:t>
            </a:r>
          </a:p>
          <a:p>
            <a:pPr>
              <a:defRPr/>
            </a:pPr>
            <a:r>
              <a:rPr lang="en-US" altLang="en-US" sz="3000" dirty="0" smtClean="0"/>
              <a:t>Continue to improve communication between state and local officials and between officials and the general public</a:t>
            </a:r>
          </a:p>
          <a:p>
            <a:pPr>
              <a:defRPr/>
            </a:pPr>
            <a:r>
              <a:rPr lang="en-US" altLang="en-US" sz="3000" dirty="0" smtClean="0"/>
              <a:t>Update the response plan </a:t>
            </a:r>
          </a:p>
          <a:p>
            <a:pPr>
              <a:defRPr/>
            </a:pPr>
            <a:endParaRPr lang="en-US" altLang="en-US" dirty="0"/>
          </a:p>
          <a:p>
            <a:pPr marL="0" indent="0">
              <a:buFont typeface="Wingdings" pitchFamily="2" charset="2"/>
              <a:buNone/>
              <a:defRPr/>
            </a:pPr>
            <a:r>
              <a:rPr lang="en-US" altLang="en-US" dirty="0" smtClean="0"/>
              <a:t>GOAL: prevent </a:t>
            </a:r>
            <a:r>
              <a:rPr lang="en-US" altLang="en-US" dirty="0" smtClean="0"/>
              <a:t>human and animal illness</a:t>
            </a:r>
          </a:p>
        </p:txBody>
      </p:sp>
    </p:spTree>
    <p:extLst>
      <p:ext uri="{BB962C8B-B14F-4D97-AF65-F5344CB8AC3E}">
        <p14:creationId xmlns:p14="http://schemas.microsoft.com/office/powerpoint/2010/main" val="1926215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ltLang="en-US" sz="3200" dirty="0" smtClean="0"/>
              <a:t>Communication Tool -Risk Assessment Matrix</a:t>
            </a:r>
          </a:p>
        </p:txBody>
      </p:sp>
      <p:sp>
        <p:nvSpPr>
          <p:cNvPr id="37891" name="Rectangle 3"/>
          <p:cNvSpPr>
            <a:spLocks noGrp="1"/>
          </p:cNvSpPr>
          <p:nvPr>
            <p:ph type="body" idx="4294967295"/>
          </p:nvPr>
        </p:nvSpPr>
        <p:spPr/>
        <p:txBody>
          <a:bodyPr/>
          <a:lstStyle/>
          <a:p>
            <a:pPr>
              <a:lnSpc>
                <a:spcPct val="90000"/>
              </a:lnSpc>
              <a:defRPr/>
            </a:pPr>
            <a:r>
              <a:rPr lang="en-US" altLang="en-US" sz="2400" dirty="0" smtClean="0"/>
              <a:t>Risk and response based indicators of virus activity</a:t>
            </a:r>
          </a:p>
          <a:p>
            <a:pPr lvl="1">
              <a:lnSpc>
                <a:spcPct val="90000"/>
              </a:lnSpc>
              <a:defRPr/>
            </a:pPr>
            <a:r>
              <a:rPr lang="en-US" altLang="en-US" sz="2400" dirty="0" smtClean="0"/>
              <a:t>Previous years’ activity</a:t>
            </a:r>
          </a:p>
          <a:p>
            <a:pPr lvl="1">
              <a:lnSpc>
                <a:spcPct val="90000"/>
              </a:lnSpc>
              <a:defRPr/>
            </a:pPr>
            <a:r>
              <a:rPr lang="en-US" altLang="en-US" sz="2400" dirty="0" smtClean="0"/>
              <a:t>Current year mosquito surveillance</a:t>
            </a:r>
          </a:p>
          <a:p>
            <a:pPr lvl="1">
              <a:lnSpc>
                <a:spcPct val="90000"/>
              </a:lnSpc>
              <a:defRPr/>
            </a:pPr>
            <a:r>
              <a:rPr lang="en-US" altLang="en-US" sz="2400" dirty="0" smtClean="0"/>
              <a:t>Human or other mammalian cases</a:t>
            </a:r>
          </a:p>
          <a:p>
            <a:pPr marL="0" indent="0">
              <a:lnSpc>
                <a:spcPct val="90000"/>
              </a:lnSpc>
              <a:buFont typeface="Wingdings" pitchFamily="2" charset="2"/>
              <a:buNone/>
              <a:defRPr/>
            </a:pPr>
            <a:r>
              <a:rPr lang="en-US" altLang="en-US" sz="2400" dirty="0"/>
              <a:t>B</a:t>
            </a:r>
            <a:r>
              <a:rPr lang="en-US" altLang="en-US" sz="2400" dirty="0" smtClean="0"/>
              <a:t>ut</a:t>
            </a:r>
          </a:p>
          <a:p>
            <a:pPr>
              <a:lnSpc>
                <a:spcPct val="90000"/>
              </a:lnSpc>
              <a:defRPr/>
            </a:pPr>
            <a:r>
              <a:rPr lang="en-US" altLang="en-US" sz="2400" dirty="0" smtClean="0"/>
              <a:t>Risk assessment is not straightforward</a:t>
            </a:r>
          </a:p>
          <a:p>
            <a:pPr lvl="1">
              <a:lnSpc>
                <a:spcPct val="90000"/>
              </a:lnSpc>
              <a:defRPr/>
            </a:pPr>
            <a:r>
              <a:rPr lang="en-US" altLang="en-US" sz="2400" dirty="0" smtClean="0"/>
              <a:t>Lack of data presents a challenge</a:t>
            </a:r>
          </a:p>
          <a:p>
            <a:pPr lvl="1">
              <a:lnSpc>
                <a:spcPct val="90000"/>
              </a:lnSpc>
              <a:defRPr/>
            </a:pPr>
            <a:r>
              <a:rPr lang="en-US" altLang="en-US" sz="2400" dirty="0" smtClean="0"/>
              <a:t>Many variables affect risk</a:t>
            </a:r>
          </a:p>
          <a:p>
            <a:pPr>
              <a:lnSpc>
                <a:spcPct val="90000"/>
              </a:lnSpc>
              <a:defRPr/>
            </a:pPr>
            <a:r>
              <a:rPr lang="en-US" altLang="en-US" sz="2400" dirty="0" smtClean="0"/>
              <a:t>No matter what we do, no way to guarantee that we can prevent all illness.</a:t>
            </a:r>
          </a:p>
        </p:txBody>
      </p:sp>
      <p:pic>
        <p:nvPicPr>
          <p:cNvPr id="38916" name="Picture 7" descr="mosquitos-590-bd-052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671" y="2778125"/>
            <a:ext cx="26146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692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536575" y="95250"/>
            <a:ext cx="8153400" cy="990600"/>
          </a:xfrm>
        </p:spPr>
        <p:txBody>
          <a:bodyPr/>
          <a:lstStyle/>
          <a:p>
            <a:r>
              <a:rPr lang="en-US" altLang="en-US" dirty="0" smtClean="0"/>
              <a:t>Risk </a:t>
            </a:r>
            <a:r>
              <a:rPr lang="en-US" altLang="en-US" dirty="0" smtClean="0"/>
              <a:t>Assessment Maps </a:t>
            </a:r>
            <a:r>
              <a:rPr lang="en-US" altLang="en-US" dirty="0" smtClean="0"/>
              <a:t>- 2013</a:t>
            </a:r>
            <a:endParaRPr lang="en-US" altLang="en-US" dirty="0" smtClean="0"/>
          </a:p>
        </p:txBody>
      </p:sp>
      <p:grpSp>
        <p:nvGrpSpPr>
          <p:cNvPr id="8" name="Group 7"/>
          <p:cNvGrpSpPr>
            <a:grpSpLocks/>
          </p:cNvGrpSpPr>
          <p:nvPr/>
        </p:nvGrpSpPr>
        <p:grpSpPr bwMode="auto">
          <a:xfrm>
            <a:off x="5198335" y="1066801"/>
            <a:ext cx="3727450" cy="5286368"/>
            <a:chOff x="4647244" y="1679705"/>
            <a:chExt cx="3842775" cy="5318563"/>
          </a:xfrm>
        </p:grpSpPr>
        <p:graphicFrame>
          <p:nvGraphicFramePr>
            <p:cNvPr id="44039" name="Object 5"/>
            <p:cNvGraphicFramePr>
              <a:graphicFrameLocks noChangeAspect="1"/>
            </p:cNvGraphicFramePr>
            <p:nvPr>
              <p:extLst>
                <p:ext uri="{D42A27DB-BD31-4B8C-83A1-F6EECF244321}">
                  <p14:modId xmlns:p14="http://schemas.microsoft.com/office/powerpoint/2010/main" val="591009139"/>
                </p:ext>
              </p:extLst>
            </p:nvPr>
          </p:nvGraphicFramePr>
          <p:xfrm>
            <a:off x="4647244" y="2025419"/>
            <a:ext cx="3842775" cy="4972849"/>
          </p:xfrm>
          <a:graphic>
            <a:graphicData uri="http://schemas.openxmlformats.org/presentationml/2006/ole">
              <mc:AlternateContent xmlns:mc="http://schemas.openxmlformats.org/markup-compatibility/2006">
                <mc:Choice xmlns:v="urn:schemas-microsoft-com:vml" Requires="v">
                  <p:oleObj spid="_x0000_s33808" name="Acrobat Document" r:id="rId3" imgW="4663386" imgH="6035020" progId="AcroExch.Document.11">
                    <p:embed/>
                  </p:oleObj>
                </mc:Choice>
                <mc:Fallback>
                  <p:oleObj name="Acrobat Document" r:id="rId3" imgW="4663386" imgH="603502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244" y="2025419"/>
                          <a:ext cx="3842775" cy="497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0" name="TextBox 6"/>
            <p:cNvSpPr txBox="1">
              <a:spLocks noChangeArrowheads="1"/>
            </p:cNvSpPr>
            <p:nvPr/>
          </p:nvSpPr>
          <p:spPr bwMode="auto">
            <a:xfrm>
              <a:off x="5173882" y="1679705"/>
              <a:ext cx="27894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ＭＳ Ｐゴシック"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ＭＳ Ｐゴシック"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ＭＳ Ｐゴシック" charset="-128"/>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ＭＳ Ｐゴシック"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charset="-128"/>
                </a:defRPr>
              </a:lvl5pPr>
              <a:lvl6pPr marL="25146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6pPr>
              <a:lvl7pPr marL="29718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7pPr>
              <a:lvl8pPr marL="34290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8pPr>
              <a:lvl9pPr marL="38862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9pPr>
            </a:lstStyle>
            <a:p>
              <a:pPr eaLnBrk="1" hangingPunct="1">
                <a:spcBef>
                  <a:spcPct val="0"/>
                </a:spcBef>
                <a:buClrTx/>
                <a:buSzTx/>
                <a:buFontTx/>
                <a:buNone/>
              </a:pPr>
              <a:r>
                <a:rPr lang="en-US" altLang="en-US" sz="1400" dirty="0">
                  <a:latin typeface="Arial" charset="0"/>
                </a:rPr>
                <a:t>Addison and Rutland Counties</a:t>
              </a:r>
            </a:p>
          </p:txBody>
        </p:sp>
      </p:grpSp>
      <p:graphicFrame>
        <p:nvGraphicFramePr>
          <p:cNvPr id="44038" name="Object 8"/>
          <p:cNvGraphicFramePr>
            <a:graphicFrameLocks noChangeAspect="1"/>
          </p:cNvGraphicFramePr>
          <p:nvPr>
            <p:extLst>
              <p:ext uri="{D42A27DB-BD31-4B8C-83A1-F6EECF244321}">
                <p14:modId xmlns:p14="http://schemas.microsoft.com/office/powerpoint/2010/main" val="2965014261"/>
              </p:ext>
            </p:extLst>
          </p:nvPr>
        </p:nvGraphicFramePr>
        <p:xfrm>
          <a:off x="457200" y="1306513"/>
          <a:ext cx="3886200" cy="5029707"/>
        </p:xfrm>
        <a:graphic>
          <a:graphicData uri="http://schemas.openxmlformats.org/presentationml/2006/ole">
            <mc:AlternateContent xmlns:mc="http://schemas.openxmlformats.org/markup-compatibility/2006">
              <mc:Choice xmlns:v="urn:schemas-microsoft-com:vml" Requires="v">
                <p:oleObj spid="_x0000_s33809" name="Acrobat Document" r:id="rId5" imgW="4663386" imgH="6035020" progId="AcroExch.Document.11">
                  <p:embed/>
                </p:oleObj>
              </mc:Choice>
              <mc:Fallback>
                <p:oleObj name="Acrobat Document" r:id="rId5" imgW="4663386" imgH="6035020" progId="AcroExch.Document.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06513"/>
                        <a:ext cx="3886200" cy="50297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71851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r>
              <a:rPr lang="en-US" altLang="en-US" dirty="0" smtClean="0"/>
              <a:t>Actions in Response to Risk Levels</a:t>
            </a:r>
          </a:p>
        </p:txBody>
      </p:sp>
      <p:sp>
        <p:nvSpPr>
          <p:cNvPr id="4608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ＭＳ Ｐゴシック"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ＭＳ Ｐゴシック"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ＭＳ Ｐゴシック" charset="-128"/>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ＭＳ Ｐゴシック"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charset="-128"/>
              </a:defRPr>
            </a:lvl5pPr>
            <a:lvl6pPr marL="25146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6pPr>
            <a:lvl7pPr marL="29718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7pPr>
            <a:lvl8pPr marL="34290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8pPr>
            <a:lvl9pPr marL="3886200" indent="-228600" defTabSz="457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charset="-128"/>
              </a:defRPr>
            </a:lvl9pPr>
          </a:lstStyle>
          <a:p>
            <a:pPr eaLnBrk="1" fontAlgn="base" hangingPunct="1">
              <a:spcBef>
                <a:spcPct val="0"/>
              </a:spcBef>
              <a:spcAft>
                <a:spcPct val="0"/>
              </a:spcAft>
              <a:buClrTx/>
              <a:buSzTx/>
              <a:buFontTx/>
              <a:buNone/>
            </a:pPr>
            <a:r>
              <a:rPr lang="en-US" altLang="en-US" sz="1400" smtClean="0">
                <a:solidFill>
                  <a:srgbClr val="8B8178"/>
                </a:solidFill>
              </a:rPr>
              <a:t>Vermont Department of Health</a:t>
            </a:r>
          </a:p>
        </p:txBody>
      </p:sp>
      <p:graphicFrame>
        <p:nvGraphicFramePr>
          <p:cNvPr id="5" name="Content Placeholder 4"/>
          <p:cNvGraphicFramePr>
            <a:graphicFrameLocks noGrp="1"/>
          </p:cNvGraphicFramePr>
          <p:nvPr>
            <p:ph sz="quarter" idx="1"/>
          </p:nvPr>
        </p:nvGraphicFramePr>
        <p:xfrm>
          <a:off x="0" y="1219200"/>
          <a:ext cx="9144000" cy="5416551"/>
        </p:xfrm>
        <a:graphic>
          <a:graphicData uri="http://schemas.openxmlformats.org/drawingml/2006/table">
            <a:tbl>
              <a:tblPr/>
              <a:tblGrid>
                <a:gridCol w="1146175"/>
                <a:gridCol w="2692400"/>
                <a:gridCol w="2851150"/>
                <a:gridCol w="2454275"/>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w Cen MT" charset="0"/>
                          <a:ea typeface="ＭＳ Ｐゴシック" charset="-128"/>
                        </a:rPr>
                        <a:t>Risk Level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B60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w Cen MT" charset="0"/>
                          <a:ea typeface="ＭＳ Ｐゴシック" charset="-128"/>
                        </a:rPr>
                        <a:t>State Response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B60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w Cen MT" charset="0"/>
                          <a:ea typeface="ＭＳ Ｐゴシック" charset="-128"/>
                        </a:rPr>
                        <a:t>Local Response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B60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w Cen MT" charset="0"/>
                          <a:ea typeface="ＭＳ Ｐゴシック" charset="-128"/>
                        </a:rPr>
                        <a:t>Personal Response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B606"/>
                    </a:solidFill>
                  </a:tcPr>
                </a:tc>
              </a:tr>
              <a:tr h="1109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Baseline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General education messages disseminated statewide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Assist with dissemination of information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Prevent mosquito bites; reduce standing water on property</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r>
              <a:tr h="1511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Low</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Targeted educational messages to affected communities; consider additional mosquito surveillance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Local MCD may increase larviciding and/or adulticiding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As above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r>
              <a:tr h="1109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Moderate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Consider recommending larviciding; Consider targeted adulticiding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Consider targeted adulticiding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Limit time outdoors when mosquitoes are active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5CC"/>
                    </a:solidFill>
                  </a:tcPr>
                </a:tc>
              </a:tr>
              <a:tr h="1109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High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Consider more widespread adulticiding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Consider cancelling organized outdoor evening activities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w Cen MT" charset="0"/>
                          <a:ea typeface="ＭＳ Ｐゴシック" charset="-128"/>
                        </a:rPr>
                        <a:t>Consider avoiding outdoor evening activities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r>
            </a:tbl>
          </a:graphicData>
        </a:graphic>
      </p:graphicFrame>
    </p:spTree>
    <p:extLst>
      <p:ext uri="{BB962C8B-B14F-4D97-AF65-F5344CB8AC3E}">
        <p14:creationId xmlns:p14="http://schemas.microsoft.com/office/powerpoint/2010/main" val="1331814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altLang="en-US" sz="3200" dirty="0" smtClean="0"/>
              <a:t>Response to EEE detection in 2014 – Education and Outreach</a:t>
            </a:r>
          </a:p>
        </p:txBody>
      </p:sp>
      <p:sp>
        <p:nvSpPr>
          <p:cNvPr id="48131" name="Rectangle 3"/>
          <p:cNvSpPr>
            <a:spLocks noGrp="1"/>
          </p:cNvSpPr>
          <p:nvPr>
            <p:ph type="body" idx="4294967295"/>
          </p:nvPr>
        </p:nvSpPr>
        <p:spPr/>
        <p:txBody>
          <a:bodyPr/>
          <a:lstStyle/>
          <a:p>
            <a:pPr>
              <a:lnSpc>
                <a:spcPct val="90000"/>
              </a:lnSpc>
            </a:pPr>
            <a:r>
              <a:rPr lang="en-US" altLang="en-US" sz="2500" smtClean="0"/>
              <a:t>Educational messages – </a:t>
            </a:r>
          </a:p>
          <a:p>
            <a:pPr lvl="1">
              <a:lnSpc>
                <a:spcPct val="90000"/>
              </a:lnSpc>
            </a:pPr>
            <a:r>
              <a:rPr lang="en-US" altLang="en-US" sz="2200" smtClean="0"/>
              <a:t>Avoid mosquito bites</a:t>
            </a:r>
          </a:p>
          <a:p>
            <a:pPr lvl="1">
              <a:lnSpc>
                <a:spcPct val="90000"/>
              </a:lnSpc>
            </a:pPr>
            <a:r>
              <a:rPr lang="en-US" altLang="en-US" sz="2200" smtClean="0"/>
              <a:t>May recommend avoiding outdoor activity from dusk to dawn</a:t>
            </a:r>
          </a:p>
          <a:p>
            <a:pPr>
              <a:lnSpc>
                <a:spcPct val="90000"/>
              </a:lnSpc>
            </a:pPr>
            <a:r>
              <a:rPr lang="en-US" altLang="en-US" sz="2500" smtClean="0"/>
              <a:t>Communication avenues</a:t>
            </a:r>
          </a:p>
          <a:p>
            <a:pPr lvl="1">
              <a:lnSpc>
                <a:spcPct val="90000"/>
              </a:lnSpc>
            </a:pPr>
            <a:r>
              <a:rPr lang="en-US" altLang="en-US" sz="2200" smtClean="0"/>
              <a:t>Media – print, radio, TV</a:t>
            </a:r>
          </a:p>
          <a:p>
            <a:pPr lvl="1">
              <a:lnSpc>
                <a:spcPct val="90000"/>
              </a:lnSpc>
            </a:pPr>
            <a:r>
              <a:rPr lang="en-US" altLang="en-US" sz="2200" smtClean="0"/>
              <a:t>Flyers - through town officials</a:t>
            </a:r>
          </a:p>
          <a:p>
            <a:pPr lvl="1">
              <a:lnSpc>
                <a:spcPct val="90000"/>
              </a:lnSpc>
            </a:pPr>
            <a:r>
              <a:rPr lang="en-US" altLang="en-US" sz="2200" smtClean="0"/>
              <a:t>Website</a:t>
            </a:r>
          </a:p>
          <a:p>
            <a:pPr lvl="1">
              <a:lnSpc>
                <a:spcPct val="90000"/>
              </a:lnSpc>
            </a:pPr>
            <a:r>
              <a:rPr lang="en-US" altLang="en-US" sz="2200" smtClean="0"/>
              <a:t>Phone: 211/toll-free hotline</a:t>
            </a:r>
          </a:p>
          <a:p>
            <a:pPr lvl="1">
              <a:lnSpc>
                <a:spcPct val="90000"/>
              </a:lnSpc>
            </a:pPr>
            <a:r>
              <a:rPr lang="en-US" altLang="en-US" sz="2200" smtClean="0"/>
              <a:t>Phone calls to high-risk populations – schools, nursing homes</a:t>
            </a:r>
          </a:p>
          <a:p>
            <a:pPr lvl="1">
              <a:lnSpc>
                <a:spcPct val="90000"/>
              </a:lnSpc>
            </a:pPr>
            <a:r>
              <a:rPr lang="en-US" altLang="en-US" sz="2200" smtClean="0"/>
              <a:t>Mailings, door-to-door, email, Facebook? </a:t>
            </a:r>
          </a:p>
          <a:p>
            <a:pPr>
              <a:lnSpc>
                <a:spcPct val="90000"/>
              </a:lnSpc>
            </a:pPr>
            <a:r>
              <a:rPr lang="en-US" altLang="en-US" sz="2500" smtClean="0"/>
              <a:t>Maximize local and state collaboration </a:t>
            </a:r>
          </a:p>
        </p:txBody>
      </p:sp>
    </p:spTree>
    <p:extLst>
      <p:ext uri="{BB962C8B-B14F-4D97-AF65-F5344CB8AC3E}">
        <p14:creationId xmlns:p14="http://schemas.microsoft.com/office/powerpoint/2010/main" val="4076680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Types of Mosquito Traps</a:t>
            </a:r>
            <a:endParaRPr lang="en-US" dirty="0"/>
          </a:p>
        </p:txBody>
      </p:sp>
      <p:pic>
        <p:nvPicPr>
          <p:cNvPr id="3" name="Picture 4"/>
          <p:cNvPicPr>
            <a:picLocks noChangeAspect="1" noChangeArrowheads="1"/>
          </p:cNvPicPr>
          <p:nvPr/>
        </p:nvPicPr>
        <p:blipFill>
          <a:blip r:embed="rId2" cstate="print"/>
          <a:srcRect/>
          <a:stretch>
            <a:fillRect/>
          </a:stretch>
        </p:blipFill>
        <p:spPr bwMode="auto">
          <a:xfrm>
            <a:off x="6019800" y="1543520"/>
            <a:ext cx="2590800" cy="3896139"/>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a:stretch>
            <a:fillRect/>
          </a:stretch>
        </p:blipFill>
        <p:spPr bwMode="auto">
          <a:xfrm>
            <a:off x="533400" y="1467321"/>
            <a:ext cx="3444875" cy="3713163"/>
          </a:xfrm>
          <a:prstGeom prst="rect">
            <a:avLst/>
          </a:prstGeom>
          <a:noFill/>
          <a:ln w="9525">
            <a:noFill/>
            <a:miter lim="800000"/>
            <a:headEnd/>
            <a:tailEnd/>
          </a:ln>
        </p:spPr>
      </p:pic>
      <p:sp>
        <p:nvSpPr>
          <p:cNvPr id="5" name="Text Box 9"/>
          <p:cNvSpPr txBox="1">
            <a:spLocks noChangeArrowheads="1"/>
          </p:cNvSpPr>
          <p:nvPr/>
        </p:nvSpPr>
        <p:spPr bwMode="auto">
          <a:xfrm>
            <a:off x="846137" y="5245055"/>
            <a:ext cx="2819400" cy="369332"/>
          </a:xfrm>
          <a:prstGeom prst="rect">
            <a:avLst/>
          </a:prstGeom>
          <a:noFill/>
          <a:ln w="9525">
            <a:noFill/>
            <a:miter lim="800000"/>
            <a:headEnd/>
            <a:tailEnd/>
          </a:ln>
        </p:spPr>
        <p:txBody>
          <a:bodyPr wrap="square">
            <a:spAutoFit/>
          </a:bodyPr>
          <a:lstStyle/>
          <a:p>
            <a:pPr algn="ctr"/>
            <a:r>
              <a:rPr lang="en-US" dirty="0" smtClean="0"/>
              <a:t>Resting </a:t>
            </a:r>
            <a:r>
              <a:rPr lang="en-US" dirty="0"/>
              <a:t>Box </a:t>
            </a:r>
            <a:r>
              <a:rPr lang="en-US" dirty="0" smtClean="0"/>
              <a:t>Trap</a:t>
            </a:r>
            <a:endParaRPr lang="en-US" dirty="0"/>
          </a:p>
        </p:txBody>
      </p:sp>
      <p:sp>
        <p:nvSpPr>
          <p:cNvPr id="6" name="Text Box 11"/>
          <p:cNvSpPr txBox="1">
            <a:spLocks noChangeArrowheads="1"/>
          </p:cNvSpPr>
          <p:nvPr/>
        </p:nvSpPr>
        <p:spPr bwMode="auto">
          <a:xfrm>
            <a:off x="6597507" y="5426599"/>
            <a:ext cx="1542089" cy="369332"/>
          </a:xfrm>
          <a:prstGeom prst="rect">
            <a:avLst/>
          </a:prstGeom>
          <a:noFill/>
          <a:ln w="9525">
            <a:noFill/>
            <a:miter lim="800000"/>
            <a:headEnd/>
            <a:tailEnd/>
          </a:ln>
        </p:spPr>
        <p:txBody>
          <a:bodyPr wrap="none">
            <a:spAutoFit/>
          </a:bodyPr>
          <a:lstStyle/>
          <a:p>
            <a:pPr algn="ctr"/>
            <a:r>
              <a:rPr lang="en-US" dirty="0"/>
              <a:t>CDC Light </a:t>
            </a:r>
            <a:r>
              <a:rPr lang="en-US" dirty="0" smtClean="0"/>
              <a:t>Trap</a:t>
            </a:r>
            <a:endParaRPr lang="en-US" dirty="0"/>
          </a:p>
        </p:txBody>
      </p:sp>
      <p:pic>
        <p:nvPicPr>
          <p:cNvPr id="7" name="Picture 2"/>
          <p:cNvPicPr>
            <a:picLocks noChangeAspect="1" noChangeArrowheads="1"/>
          </p:cNvPicPr>
          <p:nvPr/>
        </p:nvPicPr>
        <p:blipFill>
          <a:blip r:embed="rId4" cstate="print"/>
          <a:srcRect/>
          <a:stretch>
            <a:fillRect/>
          </a:stretch>
        </p:blipFill>
        <p:spPr bwMode="auto">
          <a:xfrm>
            <a:off x="4038600" y="4134321"/>
            <a:ext cx="1905000" cy="2267465"/>
          </a:xfrm>
          <a:prstGeom prst="rect">
            <a:avLst/>
          </a:prstGeom>
          <a:noFill/>
          <a:ln w="9525">
            <a:noFill/>
            <a:miter lim="800000"/>
            <a:headEnd/>
            <a:tailEnd/>
          </a:ln>
        </p:spPr>
      </p:pic>
      <p:sp>
        <p:nvSpPr>
          <p:cNvPr id="8" name="TextBox 10"/>
          <p:cNvSpPr txBox="1">
            <a:spLocks noChangeArrowheads="1"/>
          </p:cNvSpPr>
          <p:nvPr/>
        </p:nvSpPr>
        <p:spPr bwMode="auto">
          <a:xfrm>
            <a:off x="4047013" y="6381988"/>
            <a:ext cx="1674813" cy="369332"/>
          </a:xfrm>
          <a:prstGeom prst="rect">
            <a:avLst/>
          </a:prstGeom>
          <a:noFill/>
          <a:ln w="9525">
            <a:noFill/>
            <a:miter lim="800000"/>
            <a:headEnd/>
            <a:tailEnd/>
          </a:ln>
        </p:spPr>
        <p:txBody>
          <a:bodyPr wrap="square">
            <a:spAutoFit/>
          </a:bodyPr>
          <a:lstStyle/>
          <a:p>
            <a:pPr algn="ctr"/>
            <a:r>
              <a:rPr lang="en-US" dirty="0"/>
              <a:t>Gravid </a:t>
            </a:r>
            <a:r>
              <a:rPr lang="en-US" dirty="0" smtClean="0"/>
              <a:t>Trap</a:t>
            </a:r>
            <a:endParaRPr lang="en-US" dirty="0"/>
          </a:p>
        </p:txBody>
      </p:sp>
    </p:spTree>
    <p:extLst>
      <p:ext uri="{BB962C8B-B14F-4D97-AF65-F5344CB8AC3E}">
        <p14:creationId xmlns:p14="http://schemas.microsoft.com/office/powerpoint/2010/main" val="59350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2014</a:t>
            </a:r>
            <a:r>
              <a:rPr lang="en-US" baseline="0" dirty="0" smtClean="0"/>
              <a:t> Surveillance Plans</a:t>
            </a:r>
            <a:endParaRPr lang="en-US" dirty="0"/>
          </a:p>
        </p:txBody>
      </p:sp>
      <p:sp>
        <p:nvSpPr>
          <p:cNvPr id="3" name="Text Placeholder 2"/>
          <p:cNvSpPr>
            <a:spLocks noGrp="1"/>
          </p:cNvSpPr>
          <p:nvPr>
            <p:ph type="body" idx="4294967295"/>
          </p:nvPr>
        </p:nvSpPr>
        <p:spPr/>
        <p:txBody>
          <a:bodyPr/>
          <a:lstStyle/>
          <a:p>
            <a:r>
              <a:rPr lang="en-US" dirty="0" smtClean="0"/>
              <a:t>Continue</a:t>
            </a:r>
            <a:r>
              <a:rPr lang="en-US" baseline="0" dirty="0" smtClean="0"/>
              <a:t> to focus on Cs melanura habits</a:t>
            </a:r>
          </a:p>
          <a:p>
            <a:r>
              <a:rPr lang="en-US" dirty="0" smtClean="0"/>
              <a:t>Enhanced surveillance</a:t>
            </a:r>
            <a:r>
              <a:rPr lang="en-US" baseline="0" dirty="0" smtClean="0"/>
              <a:t> in areas where EEEv has been found</a:t>
            </a:r>
          </a:p>
          <a:p>
            <a:pPr lvl="1"/>
            <a:r>
              <a:rPr lang="en-US" dirty="0" smtClean="0"/>
              <a:t>Rutland and Addison Counties</a:t>
            </a:r>
          </a:p>
          <a:p>
            <a:pPr lvl="1"/>
            <a:r>
              <a:rPr lang="en-US" baseline="0" dirty="0" smtClean="0"/>
              <a:t>Northwest</a:t>
            </a:r>
            <a:r>
              <a:rPr lang="en-US" dirty="0" smtClean="0"/>
              <a:t> Loop – Franklin County</a:t>
            </a:r>
            <a:endParaRPr lang="en-US" baseline="0" dirty="0" smtClean="0"/>
          </a:p>
          <a:p>
            <a:r>
              <a:rPr lang="en-US" dirty="0" smtClean="0"/>
              <a:t>Expand into Windsor County</a:t>
            </a:r>
            <a:endParaRPr lang="en-US" baseline="0" dirty="0" smtClean="0"/>
          </a:p>
          <a:p>
            <a:r>
              <a:rPr lang="en-US" baseline="0" dirty="0" smtClean="0"/>
              <a:t>Culex trapping near population centers</a:t>
            </a:r>
            <a:endParaRPr lang="en-US" dirty="0" smtClean="0"/>
          </a:p>
        </p:txBody>
      </p:sp>
    </p:spTree>
    <p:extLst>
      <p:ext uri="{BB962C8B-B14F-4D97-AF65-F5344CB8AC3E}">
        <p14:creationId xmlns:p14="http://schemas.microsoft.com/office/powerpoint/2010/main" val="76072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1371600"/>
          </a:xfrm>
        </p:spPr>
        <p:txBody>
          <a:bodyPr/>
          <a:lstStyle/>
          <a:p>
            <a:r>
              <a:rPr lang="en-US" sz="4400" dirty="0" smtClean="0">
                <a:solidFill>
                  <a:srgbClr val="E5FFFF"/>
                </a:solidFill>
                <a:effectLst>
                  <a:outerShdw blurRad="38100" dist="38100" dir="2700000" algn="tl" rotWithShape="0">
                    <a:srgbClr val="000000"/>
                  </a:outerShdw>
                </a:effectLst>
                <a:latin typeface="Tahoma"/>
              </a:rPr>
              <a:t>What do we know about </a:t>
            </a:r>
            <a:r>
              <a:rPr lang="en-US" sz="4400" i="1" dirty="0" smtClean="0">
                <a:solidFill>
                  <a:srgbClr val="E5FFFF"/>
                </a:solidFill>
                <a:effectLst>
                  <a:outerShdw blurRad="38100" dist="38100" dir="2700000" algn="tl" rotWithShape="0">
                    <a:srgbClr val="000000"/>
                  </a:outerShdw>
                </a:effectLst>
                <a:latin typeface="Tahoma"/>
              </a:rPr>
              <a:t>Culiseta melanura</a:t>
            </a:r>
            <a:r>
              <a:rPr lang="en-US" sz="4400" dirty="0" smtClean="0">
                <a:solidFill>
                  <a:srgbClr val="E5FFFF"/>
                </a:solidFill>
                <a:effectLst>
                  <a:outerShdw blurRad="38100" dist="38100" dir="2700000" algn="tl" rotWithShape="0">
                    <a:srgbClr val="000000"/>
                  </a:outerShdw>
                </a:effectLst>
                <a:latin typeface="Tahoma"/>
              </a:rPr>
              <a:t>?</a:t>
            </a:r>
            <a:endParaRPr lang="en-US" dirty="0"/>
          </a:p>
        </p:txBody>
      </p:sp>
    </p:spTree>
    <p:extLst>
      <p:ext uri="{BB962C8B-B14F-4D97-AF65-F5344CB8AC3E}">
        <p14:creationId xmlns:p14="http://schemas.microsoft.com/office/powerpoint/2010/main" val="529619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282695" y="990600"/>
            <a:ext cx="4256169" cy="2828925"/>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538864" y="1989891"/>
            <a:ext cx="4333011" cy="2883694"/>
          </a:xfrm>
          <a:prstGeom prst="rect">
            <a:avLst/>
          </a:prstGeom>
          <a:noFill/>
          <a:ln w="9525">
            <a:noFill/>
            <a:miter lim="800000"/>
            <a:headEnd/>
            <a:tailEnd/>
          </a:ln>
        </p:spPr>
      </p:pic>
      <p:sp>
        <p:nvSpPr>
          <p:cNvPr id="6" name="TextBox 11"/>
          <p:cNvSpPr txBox="1">
            <a:spLocks noChangeArrowheads="1"/>
          </p:cNvSpPr>
          <p:nvPr/>
        </p:nvSpPr>
        <p:spPr bwMode="auto">
          <a:xfrm>
            <a:off x="4999517" y="4942355"/>
            <a:ext cx="3411703" cy="369332"/>
          </a:xfrm>
          <a:prstGeom prst="rect">
            <a:avLst/>
          </a:prstGeom>
          <a:noFill/>
          <a:ln w="9525">
            <a:noFill/>
            <a:miter lim="800000"/>
            <a:headEnd/>
            <a:tailEnd/>
          </a:ln>
        </p:spPr>
        <p:txBody>
          <a:bodyPr wrap="none">
            <a:spAutoFit/>
          </a:bodyPr>
          <a:lstStyle/>
          <a:p>
            <a:r>
              <a:rPr lang="en-US" b="1" dirty="0">
                <a:solidFill>
                  <a:srgbClr val="7030A0"/>
                </a:solidFill>
              </a:rPr>
              <a:t>Prefers </a:t>
            </a:r>
            <a:r>
              <a:rPr lang="en-US" b="1" dirty="0" smtClean="0">
                <a:solidFill>
                  <a:srgbClr val="7030A0"/>
                </a:solidFill>
              </a:rPr>
              <a:t>acidic hardwood </a:t>
            </a:r>
            <a:r>
              <a:rPr lang="en-US" b="1" dirty="0">
                <a:solidFill>
                  <a:srgbClr val="7030A0"/>
                </a:solidFill>
              </a:rPr>
              <a:t>swamps </a:t>
            </a:r>
          </a:p>
        </p:txBody>
      </p:sp>
      <p:sp>
        <p:nvSpPr>
          <p:cNvPr id="7" name="TextBox 12"/>
          <p:cNvSpPr txBox="1">
            <a:spLocks noChangeArrowheads="1"/>
          </p:cNvSpPr>
          <p:nvPr/>
        </p:nvSpPr>
        <p:spPr bwMode="auto">
          <a:xfrm>
            <a:off x="3699852" y="6148305"/>
            <a:ext cx="5444148" cy="369332"/>
          </a:xfrm>
          <a:prstGeom prst="rect">
            <a:avLst/>
          </a:prstGeom>
          <a:noFill/>
          <a:ln w="9525">
            <a:noFill/>
            <a:miter lim="800000"/>
            <a:headEnd/>
            <a:tailEnd/>
          </a:ln>
        </p:spPr>
        <p:txBody>
          <a:bodyPr wrap="square">
            <a:spAutoFit/>
          </a:bodyPr>
          <a:lstStyle/>
          <a:p>
            <a:r>
              <a:rPr lang="en-US" b="1" dirty="0">
                <a:solidFill>
                  <a:srgbClr val="7030A0"/>
                </a:solidFill>
              </a:rPr>
              <a:t>Larvae found </a:t>
            </a:r>
            <a:r>
              <a:rPr lang="en-US" b="1" dirty="0" smtClean="0">
                <a:solidFill>
                  <a:srgbClr val="7030A0"/>
                </a:solidFill>
              </a:rPr>
              <a:t> in </a:t>
            </a:r>
            <a:r>
              <a:rPr lang="en-US" b="1" dirty="0">
                <a:solidFill>
                  <a:srgbClr val="7030A0"/>
                </a:solidFill>
              </a:rPr>
              <a:t>holes under root masses</a:t>
            </a:r>
          </a:p>
        </p:txBody>
      </p:sp>
      <p:pic>
        <p:nvPicPr>
          <p:cNvPr id="8" name="Picture 6"/>
          <p:cNvPicPr>
            <a:picLocks noChangeAspect="1" noChangeArrowheads="1"/>
          </p:cNvPicPr>
          <p:nvPr/>
        </p:nvPicPr>
        <p:blipFill>
          <a:blip r:embed="rId4" cstate="print"/>
          <a:srcRect/>
          <a:stretch>
            <a:fillRect/>
          </a:stretch>
        </p:blipFill>
        <p:spPr bwMode="auto">
          <a:xfrm>
            <a:off x="615462" y="4267200"/>
            <a:ext cx="3072667" cy="2302796"/>
          </a:xfrm>
          <a:prstGeom prst="rect">
            <a:avLst/>
          </a:prstGeom>
          <a:noFill/>
          <a:ln w="9525">
            <a:noFill/>
            <a:miter lim="800000"/>
            <a:headEnd/>
            <a:tailEnd/>
          </a:ln>
        </p:spPr>
      </p:pic>
      <p:sp>
        <p:nvSpPr>
          <p:cNvPr id="9" name="Title 8"/>
          <p:cNvSpPr>
            <a:spLocks noGrp="1"/>
          </p:cNvSpPr>
          <p:nvPr>
            <p:ph type="title" idx="4294967295"/>
          </p:nvPr>
        </p:nvSpPr>
        <p:spPr>
          <a:xfrm>
            <a:off x="4648200" y="395288"/>
            <a:ext cx="4495800" cy="1190625"/>
          </a:xfrm>
        </p:spPr>
        <p:txBody>
          <a:bodyPr>
            <a:normAutofit fontScale="90000"/>
          </a:bodyPr>
          <a:lstStyle/>
          <a:p>
            <a:r>
              <a:rPr lang="en-US" i="1" baseline="0" dirty="0" smtClean="0"/>
              <a:t>Culiseta melanura </a:t>
            </a:r>
            <a:r>
              <a:rPr lang="en-US" baseline="0" dirty="0" smtClean="0"/>
              <a:t>is Primary Vector</a:t>
            </a:r>
            <a:endParaRPr lang="en-US" dirty="0"/>
          </a:p>
        </p:txBody>
      </p:sp>
      <p:pic>
        <p:nvPicPr>
          <p:cNvPr id="5" name="Picture 7"/>
          <p:cNvPicPr>
            <a:picLocks noChangeAspect="1" noChangeArrowheads="1"/>
          </p:cNvPicPr>
          <p:nvPr/>
        </p:nvPicPr>
        <p:blipFill>
          <a:blip r:embed="rId5" cstate="print"/>
          <a:srcRect/>
          <a:stretch>
            <a:fillRect/>
          </a:stretch>
        </p:blipFill>
        <p:spPr bwMode="auto">
          <a:xfrm>
            <a:off x="3429000" y="4023589"/>
            <a:ext cx="1447800" cy="1103432"/>
          </a:xfrm>
          <a:prstGeom prst="rect">
            <a:avLst/>
          </a:prstGeom>
          <a:noFill/>
          <a:ln w="9525">
            <a:noFill/>
            <a:miter lim="800000"/>
            <a:headEnd/>
            <a:tailEnd/>
          </a:ln>
        </p:spPr>
      </p:pic>
    </p:spTree>
    <p:extLst>
      <p:ext uri="{BB962C8B-B14F-4D97-AF65-F5344CB8AC3E}">
        <p14:creationId xmlns:p14="http://schemas.microsoft.com/office/powerpoint/2010/main" val="417819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98"/>
            <a:ext cx="8229600" cy="1371600"/>
          </a:xfrm>
        </p:spPr>
        <p:txBody>
          <a:bodyPr/>
          <a:lstStyle/>
          <a:p>
            <a:r>
              <a:rPr lang="en-US" dirty="0" smtClean="0"/>
              <a:t>Focused Trapping</a:t>
            </a:r>
            <a:r>
              <a:rPr lang="en-US" baseline="0" dirty="0" smtClean="0"/>
              <a:t> for</a:t>
            </a:r>
            <a:br>
              <a:rPr lang="en-US" baseline="0" dirty="0" smtClean="0"/>
            </a:br>
            <a:r>
              <a:rPr lang="en-US" i="1" dirty="0" smtClean="0"/>
              <a:t>Culiseta </a:t>
            </a:r>
            <a:r>
              <a:rPr lang="en-US" i="1" dirty="0" smtClean="0"/>
              <a:t>melanura </a:t>
            </a:r>
            <a:r>
              <a:rPr lang="en-US" dirty="0" smtClean="0"/>
              <a:t>in Vermont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953" y="1588421"/>
            <a:ext cx="6282690" cy="454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6267254"/>
            <a:ext cx="4665829" cy="369332"/>
          </a:xfrm>
          <a:prstGeom prst="rect">
            <a:avLst/>
          </a:prstGeom>
          <a:noFill/>
        </p:spPr>
        <p:txBody>
          <a:bodyPr wrap="none" rtlCol="0">
            <a:spAutoFit/>
          </a:bodyPr>
          <a:lstStyle/>
          <a:p>
            <a:r>
              <a:rPr lang="en-US" dirty="0" smtClean="0"/>
              <a:t>In 2013 we trapped </a:t>
            </a:r>
            <a:r>
              <a:rPr lang="en-US" dirty="0" smtClean="0"/>
              <a:t>4581 Culiseta melanura</a:t>
            </a:r>
            <a:endParaRPr lang="en-US" dirty="0"/>
          </a:p>
        </p:txBody>
      </p:sp>
    </p:spTree>
    <p:extLst>
      <p:ext uri="{BB962C8B-B14F-4D97-AF65-F5344CB8AC3E}">
        <p14:creationId xmlns:p14="http://schemas.microsoft.com/office/powerpoint/2010/main" val="796941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706562"/>
          </a:xfrm>
        </p:spPr>
        <p:txBody>
          <a:bodyPr>
            <a:normAutofit fontScale="90000"/>
          </a:bodyPr>
          <a:lstStyle/>
          <a:p>
            <a:r>
              <a:rPr lang="en-US" sz="4400" i="0" u="none" strike="noStrike" kern="1200" dirty="0" smtClean="0">
                <a:solidFill>
                  <a:schemeClr val="tx1"/>
                </a:solidFill>
                <a:effectLst>
                  <a:outerShdw blurRad="38100" dist="38100" dir="2700000" algn="tl">
                    <a:srgbClr val="000000">
                      <a:alpha val="43137"/>
                    </a:srgbClr>
                  </a:outerShdw>
                </a:effectLst>
              </a:rPr>
              <a:t>Weekly Average Culiseta </a:t>
            </a:r>
            <a:r>
              <a:rPr lang="en-US" sz="4400" i="0" u="none" strike="noStrike" kern="1200" dirty="0" smtClean="0">
                <a:solidFill>
                  <a:schemeClr val="tx1"/>
                </a:solidFill>
                <a:effectLst>
                  <a:outerShdw blurRad="38100" dist="38100" dir="2700000" algn="tl">
                    <a:srgbClr val="000000">
                      <a:alpha val="43137"/>
                    </a:srgbClr>
                  </a:outerShdw>
                </a:effectLst>
              </a:rPr>
              <a:t>melanura</a:t>
            </a:r>
            <a:br>
              <a:rPr lang="en-US" sz="4400" i="0" u="none" strike="noStrike" kern="1200" dirty="0" smtClean="0">
                <a:solidFill>
                  <a:schemeClr val="tx1"/>
                </a:solidFill>
                <a:effectLst>
                  <a:outerShdw blurRad="38100" dist="38100" dir="2700000" algn="tl">
                    <a:srgbClr val="000000">
                      <a:alpha val="43137"/>
                    </a:srgbClr>
                  </a:outerShdw>
                </a:effectLst>
              </a:rPr>
            </a:br>
            <a:r>
              <a:rPr lang="en-US" sz="4400" i="0" u="none" strike="noStrike" kern="1200" dirty="0" smtClean="0">
                <a:solidFill>
                  <a:schemeClr val="tx1"/>
                </a:solidFill>
                <a:effectLst>
                  <a:outerShdw blurRad="38100" dist="38100" dir="2700000" algn="tl">
                    <a:srgbClr val="000000">
                      <a:alpha val="43137"/>
                    </a:srgbClr>
                  </a:outerShdw>
                </a:effectLst>
              </a:rPr>
              <a:t> numbers </a:t>
            </a:r>
            <a:r>
              <a:rPr lang="en-US" sz="4400" i="0" u="none" strike="noStrike" kern="1200" baseline="0" dirty="0" smtClean="0">
                <a:solidFill>
                  <a:schemeClr val="tx1"/>
                </a:solidFill>
                <a:effectLst>
                  <a:outerShdw blurRad="38100" dist="38100" dir="2700000" algn="tl">
                    <a:srgbClr val="000000">
                      <a:alpha val="43137"/>
                    </a:srgbClr>
                  </a:outerShdw>
                </a:effectLst>
              </a:rPr>
              <a:t>at </a:t>
            </a:r>
            <a:r>
              <a:rPr lang="en-US" sz="4400" i="0" u="none" strike="noStrike" kern="1200" dirty="0" smtClean="0">
                <a:solidFill>
                  <a:schemeClr val="tx1"/>
                </a:solidFill>
                <a:effectLst>
                  <a:outerShdw blurRad="38100" dist="38100" dir="2700000" algn="tl">
                    <a:srgbClr val="000000">
                      <a:alpha val="43137"/>
                    </a:srgbClr>
                  </a:outerShdw>
                </a:effectLst>
              </a:rPr>
              <a:t>Whiting Site</a:t>
            </a:r>
            <a:endParaRPr lang="en-US" dirty="0">
              <a:effectLst>
                <a:outerShdw blurRad="38100" dist="38100" dir="2700000" algn="tl">
                  <a:srgbClr val="000000">
                    <a:alpha val="43137"/>
                  </a:srgbClr>
                </a:outerShdw>
              </a:effectLst>
            </a:endParaRPr>
          </a:p>
        </p:txBody>
      </p:sp>
      <p:graphicFrame>
        <p:nvGraphicFramePr>
          <p:cNvPr id="9" name="Chart 8"/>
          <p:cNvGraphicFramePr>
            <a:graphicFrameLocks/>
          </p:cNvGraphicFramePr>
          <p:nvPr>
            <p:extLst>
              <p:ext uri="{D42A27DB-BD31-4B8C-83A1-F6EECF244321}">
                <p14:modId xmlns:p14="http://schemas.microsoft.com/office/powerpoint/2010/main" val="226858125"/>
              </p:ext>
            </p:extLst>
          </p:nvPr>
        </p:nvGraphicFramePr>
        <p:xfrm>
          <a:off x="9448800" y="2590800"/>
          <a:ext cx="7848600" cy="556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85477266"/>
              </p:ext>
            </p:extLst>
          </p:nvPr>
        </p:nvGraphicFramePr>
        <p:xfrm>
          <a:off x="381000" y="838200"/>
          <a:ext cx="8763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79496" y="5421898"/>
            <a:ext cx="889026" cy="369332"/>
          </a:xfrm>
          <a:prstGeom prst="rect">
            <a:avLst/>
          </a:prstGeom>
          <a:noFill/>
        </p:spPr>
        <p:txBody>
          <a:bodyPr wrap="none" rtlCol="0">
            <a:spAutoFit/>
          </a:bodyPr>
          <a:lstStyle/>
          <a:p>
            <a:r>
              <a:rPr lang="en-US" b="1" dirty="0" smtClean="0"/>
              <a:t>July 1st</a:t>
            </a:r>
            <a:endParaRPr lang="en-US" b="1" dirty="0"/>
          </a:p>
        </p:txBody>
      </p:sp>
      <p:sp>
        <p:nvSpPr>
          <p:cNvPr id="7" name="Up Arrow 6"/>
          <p:cNvSpPr/>
          <p:nvPr/>
        </p:nvSpPr>
        <p:spPr>
          <a:xfrm>
            <a:off x="1509739" y="5020727"/>
            <a:ext cx="152419" cy="3048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Up Arrow 7"/>
          <p:cNvSpPr/>
          <p:nvPr/>
        </p:nvSpPr>
        <p:spPr>
          <a:xfrm>
            <a:off x="4419600" y="5410200"/>
            <a:ext cx="152419" cy="3048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689030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229600" cy="1143000"/>
          </a:xfrm>
        </p:spPr>
        <p:txBody>
          <a:bodyPr>
            <a:normAutofit/>
          </a:bodyPr>
          <a:lstStyle/>
          <a:p>
            <a:r>
              <a:rPr lang="en-US" dirty="0" smtClean="0"/>
              <a:t>Host Feeding Preference Study</a:t>
            </a:r>
            <a:endParaRPr lang="en-US" dirty="0"/>
          </a:p>
        </p:txBody>
      </p:sp>
      <p:sp>
        <p:nvSpPr>
          <p:cNvPr id="3" name="Text Placeholder 2"/>
          <p:cNvSpPr>
            <a:spLocks noGrp="1"/>
          </p:cNvSpPr>
          <p:nvPr>
            <p:ph type="body" idx="4294967295"/>
          </p:nvPr>
        </p:nvSpPr>
        <p:spPr>
          <a:xfrm>
            <a:off x="914400" y="1752600"/>
            <a:ext cx="7315200" cy="4191000"/>
          </a:xfrm>
        </p:spPr>
        <p:txBody>
          <a:bodyPr/>
          <a:lstStyle/>
          <a:p>
            <a:r>
              <a:rPr lang="en-US" dirty="0" smtClean="0"/>
              <a:t>Blooded </a:t>
            </a:r>
            <a:r>
              <a:rPr lang="en-US" baseline="0" dirty="0" smtClean="0"/>
              <a:t>mosquitoes </a:t>
            </a:r>
            <a:r>
              <a:rPr lang="en-US" baseline="0" dirty="0" smtClean="0"/>
              <a:t>analyzed</a:t>
            </a:r>
          </a:p>
          <a:p>
            <a:r>
              <a:rPr lang="en-US" baseline="0" dirty="0" smtClean="0"/>
              <a:t>Collected near 2012 EEE focus</a:t>
            </a:r>
          </a:p>
          <a:p>
            <a:r>
              <a:rPr lang="en-US" baseline="0" dirty="0" smtClean="0"/>
              <a:t>Tested for arbovirus</a:t>
            </a:r>
          </a:p>
          <a:p>
            <a:r>
              <a:rPr lang="en-US" baseline="0" dirty="0" smtClean="0"/>
              <a:t>Blood DNA analyzed to identify host </a:t>
            </a:r>
            <a:endParaRPr lang="en-US" dirty="0"/>
          </a:p>
        </p:txBody>
      </p:sp>
    </p:spTree>
    <p:extLst>
      <p:ext uri="{BB962C8B-B14F-4D97-AF65-F5344CB8AC3E}">
        <p14:creationId xmlns:p14="http://schemas.microsoft.com/office/powerpoint/2010/main" val="1888057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lstStyle/>
          <a:p>
            <a:r>
              <a:rPr lang="en-US" sz="3600" dirty="0" smtClean="0"/>
              <a:t>Host </a:t>
            </a:r>
            <a:r>
              <a:rPr lang="en-US" sz="3600" dirty="0"/>
              <a:t>F</a:t>
            </a:r>
            <a:r>
              <a:rPr lang="en-US" sz="3600" dirty="0" smtClean="0"/>
              <a:t>eeding Patterns </a:t>
            </a:r>
            <a:br>
              <a:rPr lang="en-US" sz="3600" dirty="0" smtClean="0"/>
            </a:br>
            <a:r>
              <a:rPr lang="en-US" sz="3600" dirty="0" smtClean="0"/>
              <a:t>of </a:t>
            </a:r>
            <a:r>
              <a:rPr lang="en-US" sz="3600" i="1" dirty="0" smtClean="0"/>
              <a:t>Culiseta</a:t>
            </a:r>
            <a:r>
              <a:rPr lang="en-US" sz="3600" i="1" baseline="0" dirty="0" smtClean="0"/>
              <a:t> melanura </a:t>
            </a:r>
            <a:r>
              <a:rPr lang="en-US" sz="3600" i="0" baseline="0" dirty="0" smtClean="0">
                <a:solidFill>
                  <a:schemeClr val="tx2"/>
                </a:solidFill>
                <a:effectLst>
                  <a:outerShdw blurRad="38100" dist="38100" dir="2700000" algn="tl" rotWithShape="0">
                    <a:srgbClr val="000000"/>
                  </a:outerShdw>
                </a:effectLst>
              </a:rPr>
              <a:t>in Vermont</a:t>
            </a:r>
            <a:endParaRPr lang="en-US" sz="3600" i="1" dirty="0"/>
          </a:p>
        </p:txBody>
      </p:sp>
      <p:sp>
        <p:nvSpPr>
          <p:cNvPr id="6" name="Text Placeholder 5"/>
          <p:cNvSpPr>
            <a:spLocks noGrp="1"/>
          </p:cNvSpPr>
          <p:nvPr>
            <p:ph type="body" idx="4294967295"/>
          </p:nvPr>
        </p:nvSpPr>
        <p:spPr/>
        <p:txBody>
          <a:bodyPr/>
          <a:lstStyle/>
          <a:p>
            <a:r>
              <a:rPr lang="en-US" sz="2600" dirty="0" smtClean="0"/>
              <a:t>308</a:t>
            </a:r>
            <a:r>
              <a:rPr lang="en-US" sz="2600" baseline="0" dirty="0" smtClean="0"/>
              <a:t> </a:t>
            </a:r>
            <a:r>
              <a:rPr lang="en-US" sz="2600" i="1" dirty="0" smtClean="0"/>
              <a:t>Cs. melanura  </a:t>
            </a:r>
            <a:r>
              <a:rPr lang="en-US" sz="2600" dirty="0" smtClean="0"/>
              <a:t>analyzed</a:t>
            </a:r>
            <a:endParaRPr lang="en-US" sz="2600" baseline="0" dirty="0" smtClean="0"/>
          </a:p>
          <a:p>
            <a:r>
              <a:rPr lang="en-US" sz="2600" dirty="0" smtClean="0"/>
              <a:t>52 host species identified</a:t>
            </a:r>
          </a:p>
          <a:p>
            <a:r>
              <a:rPr lang="en-US" sz="2600" dirty="0" smtClean="0"/>
              <a:t>49 bird species</a:t>
            </a:r>
          </a:p>
          <a:p>
            <a:pPr lvl="1" rtl="0" eaLnBrk="1" fontAlgn="base" hangingPunct="1"/>
            <a:r>
              <a:rPr lang="en-US" sz="2600" dirty="0" smtClean="0">
                <a:effectLst>
                  <a:outerShdw blurRad="38100" dist="38100" dir="2700000" algn="tl" rotWithShape="0">
                    <a:srgbClr val="000000"/>
                  </a:outerShdw>
                </a:effectLst>
                <a:ea typeface="+mn-ea"/>
                <a:cs typeface="+mn-cs"/>
              </a:rPr>
              <a:t>Migratory and resident birds</a:t>
            </a:r>
            <a:endParaRPr lang="en-US" sz="2600" dirty="0" smtClean="0">
              <a:effectLst/>
            </a:endParaRPr>
          </a:p>
          <a:p>
            <a:pPr lvl="1" rtl="0" eaLnBrk="1" fontAlgn="base" hangingPunct="1"/>
            <a:r>
              <a:rPr lang="en-US" sz="2600" dirty="0" smtClean="0">
                <a:solidFill>
                  <a:schemeClr val="tx1"/>
                </a:solidFill>
                <a:effectLst>
                  <a:outerShdw blurRad="38100" dist="38100" dir="2700000" algn="tl" rotWithShape="0">
                    <a:srgbClr val="000000"/>
                  </a:outerShdw>
                </a:effectLst>
                <a:ea typeface="+mn-ea"/>
                <a:cs typeface="+mn-cs"/>
              </a:rPr>
              <a:t>43</a:t>
            </a:r>
            <a:r>
              <a:rPr lang="en-US" sz="2600" baseline="0" dirty="0" smtClean="0">
                <a:solidFill>
                  <a:schemeClr val="tx1"/>
                </a:solidFill>
                <a:effectLst>
                  <a:outerShdw blurRad="38100" dist="38100" dir="2700000" algn="tl" rotWithShape="0">
                    <a:srgbClr val="000000"/>
                  </a:outerShdw>
                </a:effectLst>
                <a:ea typeface="+mn-ea"/>
                <a:cs typeface="+mn-cs"/>
              </a:rPr>
              <a:t> passerine birds</a:t>
            </a:r>
            <a:endParaRPr lang="en-US" sz="2600" dirty="0" smtClean="0">
              <a:effectLst/>
            </a:endParaRPr>
          </a:p>
          <a:p>
            <a:r>
              <a:rPr lang="en-US" sz="2600" dirty="0" smtClean="0"/>
              <a:t>3 mammal species</a:t>
            </a:r>
          </a:p>
        </p:txBody>
      </p:sp>
    </p:spTree>
    <p:extLst>
      <p:ext uri="{BB962C8B-B14F-4D97-AF65-F5344CB8AC3E}">
        <p14:creationId xmlns:p14="http://schemas.microsoft.com/office/powerpoint/2010/main" val="3014298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2"/>
                </a:solidFill>
                <a:effectLst>
                  <a:outerShdw blurRad="38100" dist="38100" dir="2700000" algn="tl" rotWithShape="0">
                    <a:srgbClr val="000000"/>
                  </a:outerShdw>
                </a:effectLst>
                <a:latin typeface="+mj-lt"/>
                <a:ea typeface="+mj-ea"/>
                <a:cs typeface="+mj-cs"/>
              </a:rPr>
              <a:t>What do we know about </a:t>
            </a:r>
            <a:r>
              <a:rPr lang="en-US" sz="4400" i="1" dirty="0" smtClean="0">
                <a:solidFill>
                  <a:schemeClr val="tx2"/>
                </a:solidFill>
                <a:effectLst>
                  <a:outerShdw blurRad="38100" dist="38100" dir="2700000" algn="tl" rotWithShape="0">
                    <a:srgbClr val="000000"/>
                  </a:outerShdw>
                </a:effectLst>
                <a:latin typeface="+mj-lt"/>
                <a:ea typeface="+mj-ea"/>
                <a:cs typeface="+mj-cs"/>
              </a:rPr>
              <a:t>Culiseta melanura</a:t>
            </a:r>
            <a:r>
              <a:rPr lang="en-US" sz="4400" dirty="0" smtClean="0">
                <a:solidFill>
                  <a:schemeClr val="tx2"/>
                </a:solidFill>
                <a:effectLst>
                  <a:outerShdw blurRad="38100" dist="38100" dir="2700000" algn="tl" rotWithShape="0">
                    <a:srgbClr val="000000"/>
                  </a:outerShdw>
                </a:effectLst>
                <a:latin typeface="+mj-lt"/>
                <a:ea typeface="+mj-ea"/>
                <a:cs typeface="+mj-cs"/>
              </a:rPr>
              <a:t>?</a:t>
            </a:r>
            <a:endParaRPr lang="en-US" dirty="0"/>
          </a:p>
        </p:txBody>
      </p:sp>
      <p:sp>
        <p:nvSpPr>
          <p:cNvPr id="3" name="Content Placeholder 2"/>
          <p:cNvSpPr>
            <a:spLocks noGrp="1"/>
          </p:cNvSpPr>
          <p:nvPr>
            <p:ph sz="half" idx="1"/>
          </p:nvPr>
        </p:nvSpPr>
        <p:spPr>
          <a:xfrm>
            <a:off x="609600" y="2362200"/>
            <a:ext cx="6553200" cy="4114800"/>
          </a:xfrm>
        </p:spPr>
        <p:txBody>
          <a:bodyPr/>
          <a:lstStyle/>
          <a:p>
            <a:r>
              <a:rPr lang="en-US" altLang="en-US" dirty="0" smtClean="0"/>
              <a:t>M</a:t>
            </a:r>
            <a:r>
              <a:rPr lang="en-US" altLang="en-US" dirty="0" smtClean="0"/>
              <a:t>osquito feeds mostly on birds (94%)</a:t>
            </a:r>
          </a:p>
          <a:p>
            <a:r>
              <a:rPr lang="en-US" altLang="en-US" dirty="0" smtClean="0"/>
              <a:t>May feed on mammals (6%)</a:t>
            </a:r>
          </a:p>
          <a:p>
            <a:pPr lvl="1"/>
            <a:r>
              <a:rPr lang="en-US" altLang="en-US" dirty="0" smtClean="0"/>
              <a:t>Cows (4.3%)</a:t>
            </a:r>
          </a:p>
          <a:p>
            <a:pPr lvl="1"/>
            <a:r>
              <a:rPr lang="en-US" altLang="en-US" dirty="0" smtClean="0"/>
              <a:t>Humans (1.2%)</a:t>
            </a:r>
          </a:p>
          <a:p>
            <a:pPr lvl="1"/>
            <a:r>
              <a:rPr lang="en-US" altLang="en-US" dirty="0" smtClean="0"/>
              <a:t>Deer (0.6%)</a:t>
            </a:r>
            <a:endParaRPr lang="en-US" dirty="0"/>
          </a:p>
        </p:txBody>
      </p:sp>
    </p:spTree>
    <p:extLst>
      <p:ext uri="{BB962C8B-B14F-4D97-AF65-F5344CB8AC3E}">
        <p14:creationId xmlns:p14="http://schemas.microsoft.com/office/powerpoint/2010/main" val="46882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Pie Graph </a:t>
            </a:r>
            <a:r>
              <a:rPr lang="en-US" altLang="en-US" dirty="0" smtClean="0"/>
              <a:t>Listing </a:t>
            </a:r>
            <a:br>
              <a:rPr lang="en-US" altLang="en-US" dirty="0" smtClean="0"/>
            </a:br>
            <a:r>
              <a:rPr lang="en-US" altLang="en-US" dirty="0" smtClean="0"/>
              <a:t>Top </a:t>
            </a:r>
            <a:r>
              <a:rPr lang="en-US" altLang="en-US" dirty="0" smtClean="0"/>
              <a:t>Ten Host Sp</a:t>
            </a:r>
            <a:r>
              <a:rPr lang="en-US" altLang="en-US" dirty="0" smtClean="0"/>
              <a:t>ecies</a:t>
            </a:r>
            <a:endParaRPr lang="en-US" altLang="en-US" dirty="0" smtClean="0"/>
          </a:p>
        </p:txBody>
      </p:sp>
      <p:pic>
        <p:nvPicPr>
          <p:cNvPr id="27652"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95400" y="2743200"/>
            <a:ext cx="6601346" cy="381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a:off x="3052763" y="2444750"/>
            <a:ext cx="0" cy="450850"/>
          </a:xfrm>
          <a:prstGeom prst="straightConnector1">
            <a:avLst/>
          </a:prstGeom>
          <a:ln w="38100">
            <a:solidFill>
              <a:schemeClr val="tx1"/>
            </a:solidFill>
            <a:tailEnd type="arrow"/>
          </a:ln>
          <a:effectLst>
            <a:outerShdw blurRad="40000" dist="20000" dir="5400000" rotWithShape="0">
              <a:schemeClr val="bg2">
                <a:alpha val="38000"/>
              </a:schemeClr>
            </a:outerShdw>
          </a:effectLst>
        </p:spPr>
        <p:style>
          <a:lnRef idx="2">
            <a:schemeClr val="accent1"/>
          </a:lnRef>
          <a:fillRef idx="0">
            <a:schemeClr val="accent1"/>
          </a:fillRef>
          <a:effectRef idx="1">
            <a:schemeClr val="accent1"/>
          </a:effectRef>
          <a:fontRef idx="minor">
            <a:schemeClr val="tx1"/>
          </a:fontRef>
        </p:style>
      </p:cxnSp>
      <p:sp>
        <p:nvSpPr>
          <p:cNvPr id="27654" name="TextBox 23"/>
          <p:cNvSpPr txBox="1">
            <a:spLocks noChangeArrowheads="1"/>
          </p:cNvSpPr>
          <p:nvPr/>
        </p:nvSpPr>
        <p:spPr bwMode="auto">
          <a:xfrm>
            <a:off x="2819400" y="2139950"/>
            <a:ext cx="118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dirty="0"/>
              <a:t>Mammals</a:t>
            </a:r>
          </a:p>
        </p:txBody>
      </p:sp>
    </p:spTree>
    <p:extLst>
      <p:ext uri="{BB962C8B-B14F-4D97-AF65-F5344CB8AC3E}">
        <p14:creationId xmlns:p14="http://schemas.microsoft.com/office/powerpoint/2010/main" val="828104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76200"/>
            <a:ext cx="8534400" cy="1371600"/>
          </a:xfrm>
        </p:spPr>
        <p:txBody>
          <a:bodyPr/>
          <a:lstStyle/>
          <a:p>
            <a:r>
              <a:rPr lang="en-US" sz="3200" dirty="0" smtClean="0"/>
              <a:t>Top</a:t>
            </a:r>
            <a:r>
              <a:rPr lang="en-US" sz="3200" baseline="0" dirty="0" smtClean="0"/>
              <a:t> Ten Bird Species as </a:t>
            </a:r>
            <a:br>
              <a:rPr lang="en-US" sz="3200" baseline="0" dirty="0" smtClean="0"/>
            </a:br>
            <a:r>
              <a:rPr lang="en-US" sz="3200" baseline="0" dirty="0" smtClean="0"/>
              <a:t>Hosts for </a:t>
            </a:r>
            <a:r>
              <a:rPr lang="en-US" sz="3200" i="1" baseline="0" dirty="0" smtClean="0"/>
              <a:t>Culiseta melanura</a:t>
            </a:r>
            <a:endParaRPr lang="en-US" sz="3200" i="1" dirty="0"/>
          </a:p>
        </p:txBody>
      </p:sp>
      <p:sp>
        <p:nvSpPr>
          <p:cNvPr id="7" name="Text Placeholder 6"/>
          <p:cNvSpPr>
            <a:spLocks noGrp="1"/>
          </p:cNvSpPr>
          <p:nvPr>
            <p:ph type="body" idx="4294967295"/>
          </p:nvPr>
        </p:nvSpPr>
        <p:spPr>
          <a:xfrm>
            <a:off x="304800" y="1981200"/>
            <a:ext cx="4191000" cy="4343400"/>
          </a:xfrm>
        </p:spPr>
        <p:txBody>
          <a:bodyPr/>
          <a:lstStyle/>
          <a:p>
            <a:pPr lvl="0"/>
            <a:r>
              <a:rPr lang="en-US" sz="2800" dirty="0" smtClean="0">
                <a:solidFill>
                  <a:schemeClr val="tx1"/>
                </a:solidFill>
                <a:effectLst>
                  <a:outerShdw blurRad="38100" dist="38100" dir="2700000" algn="tl" rotWithShape="0">
                    <a:srgbClr val="000000"/>
                  </a:outerShdw>
                </a:effectLst>
              </a:rPr>
              <a:t>65.6% of blood meals represented</a:t>
            </a:r>
            <a:r>
              <a:rPr lang="en-US" sz="2800" baseline="0" dirty="0" smtClean="0">
                <a:solidFill>
                  <a:schemeClr val="tx1"/>
                </a:solidFill>
                <a:effectLst>
                  <a:outerShdw blurRad="38100" dist="38100" dir="2700000" algn="tl" rotWithShape="0">
                    <a:srgbClr val="000000"/>
                  </a:outerShdw>
                </a:effectLst>
              </a:rPr>
              <a:t> by 10 bird species (</a:t>
            </a:r>
            <a:r>
              <a:rPr lang="en-US" sz="2800" dirty="0" smtClean="0">
                <a:solidFill>
                  <a:schemeClr val="tx1"/>
                </a:solidFill>
                <a:effectLst>
                  <a:outerShdw blurRad="38100" dist="38100" dir="2700000" algn="tl" rotWithShape="0">
                    <a:srgbClr val="000000"/>
                  </a:outerShdw>
                </a:effectLst>
              </a:rPr>
              <a:t>202/308) </a:t>
            </a:r>
          </a:p>
          <a:p>
            <a:pPr lvl="1"/>
            <a:r>
              <a:rPr lang="en-US" sz="2400" dirty="0" smtClean="0"/>
              <a:t>7 </a:t>
            </a:r>
            <a:r>
              <a:rPr lang="en-US" sz="2400" baseline="0" dirty="0" smtClean="0"/>
              <a:t>migratory</a:t>
            </a:r>
          </a:p>
          <a:p>
            <a:pPr lvl="1"/>
            <a:r>
              <a:rPr lang="en-US" sz="2400" baseline="0" dirty="0" smtClean="0"/>
              <a:t>3 resident</a:t>
            </a:r>
          </a:p>
          <a:p>
            <a:pPr lvl="1"/>
            <a:r>
              <a:rPr lang="en-US" sz="2400" baseline="0" dirty="0" smtClean="0"/>
              <a:t>9 passerine</a:t>
            </a:r>
            <a:endParaRPr lang="en-US" sz="2400" dirty="0" smtClean="0"/>
          </a:p>
        </p:txBody>
      </p:sp>
      <p:graphicFrame>
        <p:nvGraphicFramePr>
          <p:cNvPr id="11" name="Table 10"/>
          <p:cNvGraphicFramePr>
            <a:graphicFrameLocks noGrp="1"/>
          </p:cNvGraphicFramePr>
          <p:nvPr>
            <p:extLst>
              <p:ext uri="{D42A27DB-BD31-4B8C-83A1-F6EECF244321}">
                <p14:modId xmlns:p14="http://schemas.microsoft.com/office/powerpoint/2010/main" val="2715058329"/>
              </p:ext>
            </p:extLst>
          </p:nvPr>
        </p:nvGraphicFramePr>
        <p:xfrm>
          <a:off x="4724400" y="1981200"/>
          <a:ext cx="4038600" cy="3981450"/>
        </p:xfrm>
        <a:graphic>
          <a:graphicData uri="http://schemas.openxmlformats.org/drawingml/2006/table">
            <a:tbl>
              <a:tblPr>
                <a:tableStyleId>{5C22544A-7EE6-4342-B048-85BDC9FD1C3A}</a:tableStyleId>
              </a:tblPr>
              <a:tblGrid>
                <a:gridCol w="3530946"/>
                <a:gridCol w="507654"/>
              </a:tblGrid>
              <a:tr h="361950">
                <a:tc>
                  <a:txBody>
                    <a:bodyPr/>
                    <a:lstStyle/>
                    <a:p>
                      <a:pPr algn="l" fontAlgn="b"/>
                      <a:r>
                        <a:rPr lang="en-US" sz="2200" b="1" u="none" strike="noStrike" dirty="0">
                          <a:effectLst/>
                        </a:rPr>
                        <a:t>Vertebrate Host</a:t>
                      </a:r>
                      <a:endParaRPr lang="en-US" sz="2200" b="1" i="0" u="none" strike="noStrike" dirty="0">
                        <a:solidFill>
                          <a:srgbClr val="000000"/>
                        </a:solidFill>
                        <a:effectLst/>
                        <a:latin typeface="Calibri"/>
                      </a:endParaRPr>
                    </a:p>
                  </a:txBody>
                  <a:tcPr marL="9525" marR="9525" marT="9525" marB="0" anchor="b"/>
                </a:tc>
                <a:tc>
                  <a:txBody>
                    <a:bodyPr/>
                    <a:lstStyle/>
                    <a:p>
                      <a:pPr algn="l" fontAlgn="b"/>
                      <a:r>
                        <a:rPr lang="en-US" sz="2200" b="1" u="none" strike="noStrike" dirty="0" smtClean="0">
                          <a:effectLst/>
                        </a:rPr>
                        <a:t>No.</a:t>
                      </a:r>
                      <a:endParaRPr lang="en-US" sz="2200" b="1"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Green Heron</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54</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American Robin</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38</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Common Yellowthroat</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30</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Black-capped Chickadee</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17</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Savannah Sparrow</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14</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Common Grackle</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12</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Northern Cardinal</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10</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Rose-breasted Grosbeak</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10</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Veery</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9</a:t>
                      </a:r>
                      <a:endParaRPr lang="en-US" sz="2200" b="0" i="0" u="none" strike="noStrike" dirty="0">
                        <a:solidFill>
                          <a:srgbClr val="000000"/>
                        </a:solidFill>
                        <a:effectLst/>
                        <a:latin typeface="Calibri"/>
                      </a:endParaRPr>
                    </a:p>
                  </a:txBody>
                  <a:tcPr marL="9525" marR="9525" marT="9525" marB="0" anchor="b"/>
                </a:tc>
              </a:tr>
              <a:tr h="361950">
                <a:tc>
                  <a:txBody>
                    <a:bodyPr/>
                    <a:lstStyle/>
                    <a:p>
                      <a:pPr algn="l" fontAlgn="b"/>
                      <a:r>
                        <a:rPr lang="en-US" sz="2200" u="none" strike="noStrike" dirty="0">
                          <a:effectLst/>
                        </a:rPr>
                        <a:t>Red-eyed Vireo</a:t>
                      </a:r>
                      <a:endParaRPr lang="en-US" sz="2200" b="0" i="0" u="none" strike="noStrike" dirty="0">
                        <a:solidFill>
                          <a:srgbClr val="000000"/>
                        </a:solidFill>
                        <a:effectLst/>
                        <a:latin typeface="Calibri"/>
                      </a:endParaRPr>
                    </a:p>
                  </a:txBody>
                  <a:tcPr marL="9525" marR="9525" marT="9525" marB="0" anchor="b"/>
                </a:tc>
                <a:tc>
                  <a:txBody>
                    <a:bodyPr/>
                    <a:lstStyle/>
                    <a:p>
                      <a:pPr algn="r" fontAlgn="b"/>
                      <a:r>
                        <a:rPr lang="en-US" sz="2200" u="none" strike="noStrike" dirty="0">
                          <a:effectLst/>
                        </a:rPr>
                        <a:t>8</a:t>
                      </a:r>
                      <a:endParaRPr lang="en-US" sz="2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38362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0"/>
            <a:ext cx="8229600" cy="1371600"/>
          </a:xfrm>
        </p:spPr>
        <p:txBody>
          <a:bodyPr/>
          <a:lstStyle/>
          <a:p>
            <a:pPr eaLnBrk="1" hangingPunct="1">
              <a:defRPr/>
            </a:pPr>
            <a:r>
              <a:rPr lang="en-US" altLang="en-US" sz="3200" dirty="0" smtClean="0"/>
              <a:t>Typical Resting Box </a:t>
            </a:r>
            <a:r>
              <a:rPr lang="en-US" altLang="en-US" sz="3200" dirty="0"/>
              <a:t>T</a:t>
            </a:r>
            <a:r>
              <a:rPr lang="en-US" altLang="en-US" sz="3200" dirty="0" smtClean="0"/>
              <a:t>rap </a:t>
            </a:r>
            <a:r>
              <a:rPr lang="en-US" altLang="en-US" sz="3200" dirty="0"/>
              <a:t>S</a:t>
            </a:r>
            <a:r>
              <a:rPr lang="en-US" altLang="en-US" sz="3200" dirty="0" smtClean="0"/>
              <a:t>ite</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447800"/>
            <a:ext cx="755491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19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Number Cs melanura compared with EEE+ 2012 pools</a:t>
            </a:r>
            <a:endParaRPr lang="en-US"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770" y="2052638"/>
            <a:ext cx="6853281"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126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Number Cs melanura compared with EEE+ 2013 pools</a:t>
            </a: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2638"/>
            <a:ext cx="6853281"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87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76"/>
            <a:ext cx="8229600" cy="1508760"/>
          </a:xfrm>
        </p:spPr>
        <p:txBody>
          <a:bodyPr/>
          <a:lstStyle/>
          <a:p>
            <a:r>
              <a:rPr lang="en-US" dirty="0" smtClean="0"/>
              <a:t>EEE+</a:t>
            </a:r>
            <a:r>
              <a:rPr lang="en-US" baseline="0" dirty="0" smtClean="0"/>
              <a:t> Pools in 2012 and 2013</a:t>
            </a:r>
            <a:br>
              <a:rPr lang="en-US" baseline="0" dirty="0" smtClean="0"/>
            </a:br>
            <a:r>
              <a:rPr lang="en-US" sz="3200" dirty="0" smtClean="0"/>
              <a:t>Late July thru Mid September</a:t>
            </a:r>
            <a:endParaRPr lang="en-US" sz="3200" dirty="0"/>
          </a:p>
        </p:txBody>
      </p:sp>
      <p:sp>
        <p:nvSpPr>
          <p:cNvPr id="4" name="Up Arrow 3"/>
          <p:cNvSpPr/>
          <p:nvPr/>
        </p:nvSpPr>
        <p:spPr>
          <a:xfrm>
            <a:off x="2863683" y="5882434"/>
            <a:ext cx="228600" cy="381000"/>
          </a:xfrm>
          <a:prstGeom prst="upArrow">
            <a:avLst/>
          </a:prstGeom>
          <a:solidFill>
            <a:schemeClr val="bg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3187888" y="5890980"/>
            <a:ext cx="228600" cy="381000"/>
          </a:xfrm>
          <a:prstGeom prst="upArrow">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4325594" y="5885940"/>
            <a:ext cx="228600" cy="381000"/>
          </a:xfrm>
          <a:prstGeom prst="upArrow">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878908" y="5894486"/>
            <a:ext cx="228600" cy="381000"/>
          </a:xfrm>
          <a:prstGeom prst="upArrow">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0424" y="6359203"/>
            <a:ext cx="479618" cy="276999"/>
          </a:xfrm>
          <a:prstGeom prst="rect">
            <a:avLst/>
          </a:prstGeom>
          <a:noFill/>
        </p:spPr>
        <p:txBody>
          <a:bodyPr wrap="none" rtlCol="0">
            <a:spAutoFit/>
          </a:bodyPr>
          <a:lstStyle/>
          <a:p>
            <a:r>
              <a:rPr lang="en-US" sz="1200" dirty="0" smtClean="0"/>
              <a:t>7/24</a:t>
            </a:r>
            <a:endParaRPr lang="en-US" sz="1200" dirty="0"/>
          </a:p>
        </p:txBody>
      </p:sp>
      <p:sp>
        <p:nvSpPr>
          <p:cNvPr id="9" name="TextBox 8"/>
          <p:cNvSpPr txBox="1"/>
          <p:nvPr/>
        </p:nvSpPr>
        <p:spPr>
          <a:xfrm>
            <a:off x="4177826" y="6343963"/>
            <a:ext cx="479618" cy="276999"/>
          </a:xfrm>
          <a:prstGeom prst="rect">
            <a:avLst/>
          </a:prstGeom>
          <a:noFill/>
        </p:spPr>
        <p:txBody>
          <a:bodyPr wrap="none" rtlCol="0">
            <a:spAutoFit/>
          </a:bodyPr>
          <a:lstStyle/>
          <a:p>
            <a:r>
              <a:rPr lang="en-US" sz="1200" dirty="0" smtClean="0"/>
              <a:t>8/27</a:t>
            </a:r>
            <a:endParaRPr lang="en-US" sz="1200" dirty="0"/>
          </a:p>
        </p:txBody>
      </p:sp>
      <p:sp>
        <p:nvSpPr>
          <p:cNvPr id="10" name="TextBox 9"/>
          <p:cNvSpPr txBox="1"/>
          <p:nvPr/>
        </p:nvSpPr>
        <p:spPr>
          <a:xfrm>
            <a:off x="3099765" y="6350657"/>
            <a:ext cx="410690" cy="276999"/>
          </a:xfrm>
          <a:prstGeom prst="rect">
            <a:avLst/>
          </a:prstGeom>
          <a:noFill/>
        </p:spPr>
        <p:txBody>
          <a:bodyPr wrap="none" rtlCol="0">
            <a:spAutoFit/>
          </a:bodyPr>
          <a:lstStyle/>
          <a:p>
            <a:r>
              <a:rPr lang="en-US" sz="1200" dirty="0" smtClean="0"/>
              <a:t>8/1</a:t>
            </a:r>
            <a:endParaRPr lang="en-US" sz="1200" dirty="0"/>
          </a:p>
        </p:txBody>
      </p:sp>
      <p:sp>
        <p:nvSpPr>
          <p:cNvPr id="11" name="TextBox 10"/>
          <p:cNvSpPr txBox="1"/>
          <p:nvPr/>
        </p:nvSpPr>
        <p:spPr>
          <a:xfrm>
            <a:off x="4770491" y="6350342"/>
            <a:ext cx="479618" cy="276999"/>
          </a:xfrm>
          <a:prstGeom prst="rect">
            <a:avLst/>
          </a:prstGeom>
          <a:noFill/>
        </p:spPr>
        <p:txBody>
          <a:bodyPr wrap="none" rtlCol="0">
            <a:spAutoFit/>
          </a:bodyPr>
          <a:lstStyle/>
          <a:p>
            <a:r>
              <a:rPr lang="en-US" sz="1200" dirty="0" smtClean="0"/>
              <a:t>9/12</a:t>
            </a:r>
            <a:endParaRPr lang="en-US" sz="1200" dirty="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83" y="1600200"/>
            <a:ext cx="7628866" cy="426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4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752600"/>
            <a:ext cx="8382000" cy="1447800"/>
          </a:xfrm>
        </p:spPr>
        <p:txBody>
          <a:bodyPr/>
          <a:lstStyle/>
          <a:p>
            <a:pPr eaLnBrk="1" hangingPunct="1">
              <a:defRPr/>
            </a:pPr>
            <a:r>
              <a:rPr lang="en-US" altLang="en-US" dirty="0" smtClean="0"/>
              <a:t>Vermont </a:t>
            </a:r>
            <a:r>
              <a:rPr lang="en-US" altLang="en-US" dirty="0" err="1" smtClean="0"/>
              <a:t>Cervid</a:t>
            </a:r>
            <a:r>
              <a:rPr lang="en-US" altLang="en-US" dirty="0" smtClean="0"/>
              <a:t> Sero Survey</a:t>
            </a:r>
            <a:br>
              <a:rPr lang="en-US" altLang="en-US" dirty="0" smtClean="0"/>
            </a:br>
            <a:r>
              <a:rPr lang="en-US" altLang="en-US" dirty="0" smtClean="0"/>
              <a:t>2010-2012</a:t>
            </a:r>
          </a:p>
        </p:txBody>
      </p:sp>
      <p:sp>
        <p:nvSpPr>
          <p:cNvPr id="2051" name="Rectangle 3"/>
          <p:cNvSpPr>
            <a:spLocks noGrp="1" noChangeArrowheads="1"/>
          </p:cNvSpPr>
          <p:nvPr>
            <p:ph type="subTitle" idx="1"/>
          </p:nvPr>
        </p:nvSpPr>
        <p:spPr>
          <a:xfrm>
            <a:off x="457200" y="4114800"/>
            <a:ext cx="8077200" cy="1752600"/>
          </a:xfrm>
        </p:spPr>
        <p:txBody>
          <a:bodyPr/>
          <a:lstStyle/>
          <a:p>
            <a:pPr eaLnBrk="1" hangingPunct="1">
              <a:lnSpc>
                <a:spcPct val="150000"/>
              </a:lnSpc>
              <a:defRPr/>
            </a:pPr>
            <a:r>
              <a:rPr lang="en-US" altLang="en-US" sz="2800" dirty="0" smtClean="0"/>
              <a:t>Alan C. Graham, Vermont Agency of Agriculture</a:t>
            </a:r>
          </a:p>
          <a:p>
            <a:pPr eaLnBrk="1" hangingPunct="1">
              <a:lnSpc>
                <a:spcPct val="150000"/>
              </a:lnSpc>
              <a:defRPr/>
            </a:pPr>
            <a:r>
              <a:rPr lang="en-US" altLang="en-US" sz="2800" dirty="0" smtClean="0"/>
              <a:t>Erica </a:t>
            </a:r>
            <a:r>
              <a:rPr lang="en-US" altLang="en-US" sz="2800" dirty="0" err="1" smtClean="0"/>
              <a:t>Berl</a:t>
            </a:r>
            <a:r>
              <a:rPr lang="en-US" altLang="en-US" sz="2800" dirty="0" smtClean="0"/>
              <a:t>, Vermont Department of Health</a:t>
            </a:r>
          </a:p>
        </p:txBody>
      </p:sp>
      <p:sp>
        <p:nvSpPr>
          <p:cNvPr id="2052" name="Text Box 4"/>
          <p:cNvSpPr txBox="1">
            <a:spLocks noChangeArrowheads="1"/>
          </p:cNvSpPr>
          <p:nvPr/>
        </p:nvSpPr>
        <p:spPr bwMode="auto">
          <a:xfrm>
            <a:off x="685800" y="8382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800"/>
              <a:t>Quick Review of What We Have Seen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ltLang="en-US" dirty="0" smtClean="0"/>
              <a:t>Objective</a:t>
            </a:r>
          </a:p>
        </p:txBody>
      </p:sp>
      <p:sp>
        <p:nvSpPr>
          <p:cNvPr id="41987" name="Rectangle 3"/>
          <p:cNvSpPr>
            <a:spLocks noGrp="1" noChangeArrowheads="1"/>
          </p:cNvSpPr>
          <p:nvPr>
            <p:ph type="body" idx="1"/>
          </p:nvPr>
        </p:nvSpPr>
        <p:spPr/>
        <p:txBody>
          <a:bodyPr/>
          <a:lstStyle/>
          <a:p>
            <a:pPr eaLnBrk="1" hangingPunct="1">
              <a:defRPr/>
            </a:pPr>
            <a:r>
              <a:rPr lang="en-US" altLang="en-US" dirty="0" smtClean="0"/>
              <a:t>The purpose of this project is to better understand the distribution of Eastern Equine Encephalitis (EEE) virus in Vermont by testing deer and moose blood for antibodies specific for this virus.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ltLang="en-US" smtClean="0"/>
              <a:t>Underlying Assumptions </a:t>
            </a:r>
          </a:p>
        </p:txBody>
      </p:sp>
      <p:sp>
        <p:nvSpPr>
          <p:cNvPr id="43011" name="Rectangle 3"/>
          <p:cNvSpPr>
            <a:spLocks noGrp="1" noChangeArrowheads="1"/>
          </p:cNvSpPr>
          <p:nvPr>
            <p:ph type="body" idx="1"/>
          </p:nvPr>
        </p:nvSpPr>
        <p:spPr/>
        <p:txBody>
          <a:bodyPr/>
          <a:lstStyle/>
          <a:p>
            <a:pPr eaLnBrk="1" hangingPunct="1">
              <a:lnSpc>
                <a:spcPct val="80000"/>
              </a:lnSpc>
              <a:defRPr/>
            </a:pPr>
            <a:r>
              <a:rPr lang="en-US" altLang="en-US" sz="2800" dirty="0" smtClean="0"/>
              <a:t>Deer are widespread in the state and are susceptible to infection with EEE virus</a:t>
            </a:r>
          </a:p>
          <a:p>
            <a:pPr eaLnBrk="1" hangingPunct="1">
              <a:lnSpc>
                <a:spcPct val="80000"/>
              </a:lnSpc>
              <a:defRPr/>
            </a:pPr>
            <a:r>
              <a:rPr lang="en-US" altLang="en-US" sz="2800" dirty="0" smtClean="0"/>
              <a:t>Deer can be a good sentinel of EEE virus activity in Vermont</a:t>
            </a:r>
          </a:p>
          <a:p>
            <a:pPr eaLnBrk="1" hangingPunct="1">
              <a:lnSpc>
                <a:spcPct val="80000"/>
              </a:lnSpc>
              <a:defRPr/>
            </a:pPr>
            <a:r>
              <a:rPr lang="en-US" altLang="en-US" sz="2800" dirty="0" smtClean="0"/>
              <a:t>Antibodies in deer are produced by the immune system and can be detected in the blood for several years following an infection</a:t>
            </a:r>
          </a:p>
          <a:p>
            <a:pPr eaLnBrk="1" hangingPunct="1">
              <a:lnSpc>
                <a:spcPct val="80000"/>
              </a:lnSpc>
              <a:defRPr/>
            </a:pPr>
            <a:r>
              <a:rPr lang="en-US" altLang="en-US" sz="2800" dirty="0" smtClean="0"/>
              <a:t>Since deer reside in a relatively small home range, the detection of an antibody-positive individual gives a fairly good indication of where the deer was infected.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3276600" cy="1371600"/>
          </a:xfrm>
        </p:spPr>
        <p:txBody>
          <a:bodyPr/>
          <a:lstStyle/>
          <a:p>
            <a:pPr>
              <a:defRPr/>
            </a:pPr>
            <a:r>
              <a:rPr lang="en-US" dirty="0" smtClean="0"/>
              <a:t>2010 </a:t>
            </a:r>
            <a:br>
              <a:rPr lang="en-US" dirty="0" smtClean="0"/>
            </a:br>
            <a:r>
              <a:rPr lang="en-US" dirty="0" smtClean="0"/>
              <a:t>Sero Survey</a:t>
            </a:r>
            <a:endParaRPr lang="en-US" dirty="0"/>
          </a:p>
        </p:txBody>
      </p:sp>
      <p:sp>
        <p:nvSpPr>
          <p:cNvPr id="6147" name="Text Placeholder 2"/>
          <p:cNvSpPr>
            <a:spLocks noGrp="1"/>
          </p:cNvSpPr>
          <p:nvPr>
            <p:ph type="body" idx="4294967295"/>
          </p:nvPr>
        </p:nvSpPr>
        <p:spPr>
          <a:xfrm>
            <a:off x="457200" y="1981200"/>
            <a:ext cx="3505200" cy="3124200"/>
          </a:xfrm>
          <a:noFill/>
        </p:spPr>
        <p:txBody>
          <a:bodyPr/>
          <a:lstStyle/>
          <a:p>
            <a:r>
              <a:rPr lang="en-US" altLang="en-US" sz="2400" smtClean="0">
                <a:effectLst/>
              </a:rPr>
              <a:t>11.5% cervids seropositive for EEEv</a:t>
            </a:r>
          </a:p>
          <a:p>
            <a:r>
              <a:rPr lang="en-US" altLang="en-US" sz="2400" smtClean="0">
                <a:effectLst/>
              </a:rPr>
              <a:t>504 deer and moose sero samples</a:t>
            </a:r>
          </a:p>
          <a:p>
            <a:r>
              <a:rPr lang="en-US" altLang="en-US" sz="2400" smtClean="0">
                <a:effectLst/>
              </a:rPr>
              <a:t>52/483 seropositive deer = 10.8%</a:t>
            </a:r>
          </a:p>
          <a:p>
            <a:r>
              <a:rPr lang="en-US" altLang="en-US" sz="2400" smtClean="0">
                <a:effectLst/>
              </a:rPr>
              <a:t>6/21 seropositive moose = 28.6%</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33400"/>
            <a:ext cx="4953000" cy="584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3276600" cy="1371600"/>
          </a:xfrm>
        </p:spPr>
        <p:txBody>
          <a:bodyPr/>
          <a:lstStyle/>
          <a:p>
            <a:pPr>
              <a:defRPr/>
            </a:pPr>
            <a:r>
              <a:rPr lang="en-US" dirty="0" smtClean="0"/>
              <a:t>2011 </a:t>
            </a:r>
            <a:br>
              <a:rPr lang="en-US" dirty="0" smtClean="0"/>
            </a:br>
            <a:r>
              <a:rPr lang="en-US" dirty="0" smtClean="0"/>
              <a:t>Sero Survey</a:t>
            </a:r>
            <a:endParaRPr lang="en-US" dirty="0"/>
          </a:p>
        </p:txBody>
      </p:sp>
      <p:sp>
        <p:nvSpPr>
          <p:cNvPr id="7171" name="Text Placeholder 2"/>
          <p:cNvSpPr>
            <a:spLocks noGrp="1"/>
          </p:cNvSpPr>
          <p:nvPr>
            <p:ph type="body" idx="4294967295"/>
          </p:nvPr>
        </p:nvSpPr>
        <p:spPr>
          <a:xfrm>
            <a:off x="457200" y="1981200"/>
            <a:ext cx="3505200" cy="3124200"/>
          </a:xfrm>
          <a:noFill/>
        </p:spPr>
        <p:txBody>
          <a:bodyPr/>
          <a:lstStyle/>
          <a:p>
            <a:r>
              <a:rPr lang="en-US" altLang="en-US" sz="2400" smtClean="0">
                <a:effectLst/>
              </a:rPr>
              <a:t>5.7% cervids seropositive for EEEv</a:t>
            </a:r>
          </a:p>
          <a:p>
            <a:r>
              <a:rPr lang="en-US" altLang="en-US" sz="2400" smtClean="0">
                <a:effectLst/>
              </a:rPr>
              <a:t>228 deer and moose sero samples</a:t>
            </a:r>
          </a:p>
          <a:p>
            <a:r>
              <a:rPr lang="en-US" altLang="en-US" sz="2400" smtClean="0">
                <a:effectLst/>
              </a:rPr>
              <a:t>12/189 seropositive deer = 6.3%</a:t>
            </a:r>
          </a:p>
          <a:p>
            <a:r>
              <a:rPr lang="en-US" altLang="en-US" sz="2400" smtClean="0">
                <a:effectLst/>
              </a:rPr>
              <a:t>1/39 seropositive moose = 2.6%</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75" y="533400"/>
            <a:ext cx="49498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3276600" cy="1371600"/>
          </a:xfrm>
        </p:spPr>
        <p:txBody>
          <a:bodyPr/>
          <a:lstStyle/>
          <a:p>
            <a:pPr>
              <a:defRPr/>
            </a:pPr>
            <a:r>
              <a:rPr lang="en-US" dirty="0" smtClean="0"/>
              <a:t>2012 </a:t>
            </a:r>
            <a:br>
              <a:rPr lang="en-US" dirty="0" smtClean="0"/>
            </a:br>
            <a:r>
              <a:rPr lang="en-US" dirty="0" smtClean="0"/>
              <a:t>Sero Survey</a:t>
            </a:r>
            <a:endParaRPr lang="en-US" dirty="0"/>
          </a:p>
        </p:txBody>
      </p:sp>
      <p:sp>
        <p:nvSpPr>
          <p:cNvPr id="8195" name="Text Placeholder 2"/>
          <p:cNvSpPr>
            <a:spLocks noGrp="1"/>
          </p:cNvSpPr>
          <p:nvPr>
            <p:ph type="body" idx="4294967295"/>
          </p:nvPr>
        </p:nvSpPr>
        <p:spPr>
          <a:xfrm>
            <a:off x="457200" y="1981200"/>
            <a:ext cx="3505200" cy="3124200"/>
          </a:xfrm>
          <a:noFill/>
        </p:spPr>
        <p:txBody>
          <a:bodyPr/>
          <a:lstStyle/>
          <a:p>
            <a:r>
              <a:rPr lang="en-US" altLang="en-US" sz="2400" dirty="0" smtClean="0">
                <a:effectLst/>
              </a:rPr>
              <a:t>10.6% </a:t>
            </a:r>
            <a:r>
              <a:rPr lang="en-US" altLang="en-US" sz="2400" dirty="0" err="1" smtClean="0">
                <a:effectLst/>
              </a:rPr>
              <a:t>cervids</a:t>
            </a:r>
            <a:r>
              <a:rPr lang="en-US" altLang="en-US" sz="2400" dirty="0" smtClean="0">
                <a:effectLst/>
              </a:rPr>
              <a:t> seropositive for EEEv</a:t>
            </a:r>
          </a:p>
          <a:p>
            <a:r>
              <a:rPr lang="en-US" altLang="en-US" sz="2400" dirty="0" smtClean="0">
                <a:effectLst/>
              </a:rPr>
              <a:t>330 deer and moose sero samples</a:t>
            </a:r>
          </a:p>
          <a:p>
            <a:r>
              <a:rPr lang="en-US" altLang="en-US" sz="2400" dirty="0" smtClean="0">
                <a:effectLst/>
              </a:rPr>
              <a:t>34/288 seropositive deer = 11.8%</a:t>
            </a:r>
          </a:p>
          <a:p>
            <a:r>
              <a:rPr lang="en-US" altLang="en-US" sz="2400" dirty="0" smtClean="0">
                <a:effectLst/>
              </a:rPr>
              <a:t>1/42 seropositive moose = 2.4%</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25" y="533400"/>
            <a:ext cx="493077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447800"/>
            <a:ext cx="4211637"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1910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0" name="Rectangle 1"/>
          <p:cNvSpPr>
            <a:spLocks noChangeArrowheads="1"/>
          </p:cNvSpPr>
          <p:nvPr/>
        </p:nvSpPr>
        <p:spPr bwMode="auto">
          <a:xfrm>
            <a:off x="4953000" y="909638"/>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400"/>
              <a:t>EEEv Sero Positive Cervids</a:t>
            </a:r>
          </a:p>
        </p:txBody>
      </p:sp>
      <p:sp>
        <p:nvSpPr>
          <p:cNvPr id="9221" name="Rectangle 3"/>
          <p:cNvSpPr>
            <a:spLocks noChangeArrowheads="1"/>
          </p:cNvSpPr>
          <p:nvPr/>
        </p:nvSpPr>
        <p:spPr bwMode="auto">
          <a:xfrm>
            <a:off x="533400" y="9144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400"/>
              <a:t>Cervids tested</a:t>
            </a:r>
          </a:p>
        </p:txBody>
      </p:sp>
      <p:sp>
        <p:nvSpPr>
          <p:cNvPr id="2" name="Title 1"/>
          <p:cNvSpPr>
            <a:spLocks noGrp="1"/>
          </p:cNvSpPr>
          <p:nvPr>
            <p:ph type="title" idx="4294967295"/>
          </p:nvPr>
        </p:nvSpPr>
        <p:spPr>
          <a:xfrm>
            <a:off x="457200" y="152400"/>
            <a:ext cx="8229600" cy="760413"/>
          </a:xfrm>
        </p:spPr>
        <p:txBody>
          <a:bodyPr/>
          <a:lstStyle/>
          <a:p>
            <a:pPr>
              <a:defRPr/>
            </a:pPr>
            <a:r>
              <a:rPr lang="en-US" dirty="0" smtClean="0"/>
              <a:t>Summary 2010-2012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352800" cy="2286000"/>
          </a:xfrm>
        </p:spPr>
        <p:txBody>
          <a:bodyPr/>
          <a:lstStyle/>
          <a:p>
            <a:r>
              <a:rPr lang="en-US" dirty="0" smtClean="0"/>
              <a:t>2013 Trap Locations</a:t>
            </a:r>
            <a:endParaRPr lang="en-US" dirty="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506" y="381000"/>
            <a:ext cx="496414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4294967295"/>
          </p:nvPr>
        </p:nvSpPr>
        <p:spPr>
          <a:xfrm>
            <a:off x="457200" y="2667000"/>
            <a:ext cx="3352800" cy="4876800"/>
          </a:xfrm>
        </p:spPr>
        <p:txBody>
          <a:bodyPr/>
          <a:lstStyle/>
          <a:p>
            <a:pPr rtl="0" eaLnBrk="0" fontAlgn="base" hangingPunct="0"/>
            <a:r>
              <a:rPr lang="en-US" sz="3200" dirty="0" smtClean="0">
                <a:solidFill>
                  <a:schemeClr val="tx1"/>
                </a:solidFill>
                <a:effectLst>
                  <a:outerShdw blurRad="38100" dist="38100" dir="2700000" algn="tl" rotWithShape="0">
                    <a:srgbClr val="000000"/>
                  </a:outerShdw>
                </a:effectLst>
                <a:latin typeface="+mn-lt"/>
                <a:ea typeface="+mn-ea"/>
                <a:cs typeface="+mn-cs"/>
              </a:rPr>
              <a:t>31 Resting Box Trap</a:t>
            </a:r>
            <a:r>
              <a:rPr lang="en-US" sz="3200" baseline="0" dirty="0" smtClean="0">
                <a:solidFill>
                  <a:schemeClr val="tx1"/>
                </a:solidFill>
                <a:effectLst>
                  <a:outerShdw blurRad="38100" dist="38100" dir="2700000" algn="tl" rotWithShape="0">
                    <a:srgbClr val="000000"/>
                  </a:outerShdw>
                </a:effectLst>
                <a:latin typeface="+mn-lt"/>
                <a:ea typeface="+mn-ea"/>
                <a:cs typeface="+mn-cs"/>
              </a:rPr>
              <a:t> Sites </a:t>
            </a:r>
            <a:endParaRPr lang="en-US" sz="3200" dirty="0" smtClean="0">
              <a:effectLst/>
            </a:endParaRPr>
          </a:p>
          <a:p>
            <a:pPr rtl="0" eaLnBrk="0" fontAlgn="base" hangingPunct="0"/>
            <a:r>
              <a:rPr lang="en-US" sz="3200" dirty="0" smtClean="0">
                <a:solidFill>
                  <a:schemeClr val="tx1"/>
                </a:solidFill>
                <a:effectLst>
                  <a:outerShdw blurRad="38100" dist="38100" dir="2700000" algn="tl" rotWithShape="0">
                    <a:srgbClr val="000000"/>
                  </a:outerShdw>
                </a:effectLst>
                <a:latin typeface="+mn-lt"/>
                <a:ea typeface="+mn-ea"/>
                <a:cs typeface="+mn-cs"/>
              </a:rPr>
              <a:t>36 CDC Light</a:t>
            </a:r>
            <a:r>
              <a:rPr lang="en-US" sz="3200" baseline="0" dirty="0" smtClean="0">
                <a:solidFill>
                  <a:schemeClr val="tx1"/>
                </a:solidFill>
                <a:effectLst>
                  <a:outerShdw blurRad="38100" dist="38100" dir="2700000" algn="tl" rotWithShape="0">
                    <a:srgbClr val="000000"/>
                  </a:outerShdw>
                </a:effectLst>
                <a:latin typeface="+mn-lt"/>
                <a:ea typeface="+mn-ea"/>
                <a:cs typeface="+mn-cs"/>
              </a:rPr>
              <a:t> Traps</a:t>
            </a:r>
            <a:endParaRPr lang="en-US" dirty="0" smtClean="0">
              <a:effectLst/>
            </a:endParaRPr>
          </a:p>
          <a:p>
            <a:pPr rtl="0" eaLnBrk="0" fontAlgn="base" hangingPunct="0"/>
            <a:r>
              <a:rPr lang="en-US" sz="3200" baseline="0" dirty="0" smtClean="0">
                <a:solidFill>
                  <a:schemeClr val="tx1"/>
                </a:solidFill>
                <a:effectLst>
                  <a:outerShdw blurRad="38100" dist="38100" dir="2700000" algn="tl" rotWithShape="0">
                    <a:srgbClr val="000000"/>
                  </a:outerShdw>
                </a:effectLst>
                <a:latin typeface="+mn-lt"/>
                <a:ea typeface="+mn-ea"/>
                <a:cs typeface="+mn-cs"/>
              </a:rPr>
              <a:t>3 Gravid Trap Sites</a:t>
            </a:r>
            <a:endParaRPr lang="en-US" dirty="0" smtClean="0">
              <a:effectLst/>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276600"/>
            <a:ext cx="69532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94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8200"/>
            <a:ext cx="3276600" cy="1371600"/>
          </a:xfrm>
        </p:spPr>
        <p:txBody>
          <a:bodyPr/>
          <a:lstStyle/>
          <a:p>
            <a:pPr>
              <a:defRPr/>
            </a:pPr>
            <a:r>
              <a:rPr lang="en-US" dirty="0" smtClean="0"/>
              <a:t>EEEv Sero Positive </a:t>
            </a:r>
            <a:r>
              <a:rPr lang="en-US" dirty="0" err="1" smtClean="0"/>
              <a:t>Cervids</a:t>
            </a:r>
            <a:r>
              <a:rPr lang="en-US" dirty="0" smtClean="0"/>
              <a:t> 2010-2012</a:t>
            </a:r>
            <a:endParaRPr lang="en-US" dirty="0"/>
          </a:p>
        </p:txBody>
      </p:sp>
      <p:sp>
        <p:nvSpPr>
          <p:cNvPr id="10243" name="Text Placeholder 2"/>
          <p:cNvSpPr>
            <a:spLocks noGrp="1"/>
          </p:cNvSpPr>
          <p:nvPr>
            <p:ph type="body" idx="4294967295"/>
          </p:nvPr>
        </p:nvSpPr>
        <p:spPr>
          <a:xfrm>
            <a:off x="381000" y="3124200"/>
            <a:ext cx="3505200" cy="3124200"/>
          </a:xfrm>
          <a:noFill/>
        </p:spPr>
        <p:txBody>
          <a:bodyPr/>
          <a:lstStyle/>
          <a:p>
            <a:r>
              <a:rPr lang="en-US" altLang="en-US" sz="2400" smtClean="0">
                <a:effectLst/>
              </a:rPr>
              <a:t>10.0% cervids seropositive for EEEv</a:t>
            </a:r>
          </a:p>
          <a:p>
            <a:r>
              <a:rPr lang="en-US" altLang="en-US" sz="2400" smtClean="0">
                <a:effectLst/>
              </a:rPr>
              <a:t>960 deer and moose sero samples</a:t>
            </a:r>
          </a:p>
          <a:p>
            <a:r>
              <a:rPr lang="en-US" altLang="en-US" sz="2400" smtClean="0">
                <a:effectLst/>
              </a:rPr>
              <a:t>98 seropositive deer = 10.2%</a:t>
            </a:r>
          </a:p>
          <a:p>
            <a:r>
              <a:rPr lang="en-US" altLang="en-US" sz="2400" smtClean="0">
                <a:effectLst/>
              </a:rPr>
              <a:t>8 seropositive moose = 7.8%</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533400"/>
            <a:ext cx="491966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Unknown</a:t>
            </a:r>
            <a:endParaRPr lang="en-US" dirty="0"/>
          </a:p>
        </p:txBody>
      </p:sp>
      <p:sp>
        <p:nvSpPr>
          <p:cNvPr id="3" name="Content Placeholder 2"/>
          <p:cNvSpPr>
            <a:spLocks noGrp="1"/>
          </p:cNvSpPr>
          <p:nvPr>
            <p:ph idx="1"/>
          </p:nvPr>
        </p:nvSpPr>
        <p:spPr>
          <a:xfrm>
            <a:off x="533400" y="1981200"/>
            <a:ext cx="8229600" cy="4114800"/>
          </a:xfrm>
        </p:spPr>
        <p:txBody>
          <a:bodyPr/>
          <a:lstStyle/>
          <a:p>
            <a:pPr>
              <a:defRPr/>
            </a:pPr>
            <a:r>
              <a:rPr lang="en-US" dirty="0" smtClean="0"/>
              <a:t>Are deer in Vermont susceptible to EEEv virus?</a:t>
            </a:r>
          </a:p>
          <a:p>
            <a:pPr>
              <a:defRPr/>
            </a:pPr>
            <a:r>
              <a:rPr lang="en-US" dirty="0" smtClean="0"/>
              <a:t>How long do EEEv antibodies last in </a:t>
            </a:r>
            <a:r>
              <a:rPr lang="en-US" dirty="0" err="1" smtClean="0"/>
              <a:t>cervids</a:t>
            </a:r>
            <a:r>
              <a:rPr lang="en-US" dirty="0" smtClean="0"/>
              <a:t>?</a:t>
            </a:r>
          </a:p>
          <a:p>
            <a:pPr>
              <a:defRPr/>
            </a:pPr>
            <a:r>
              <a:rPr lang="en-US" dirty="0" smtClean="0"/>
              <a:t>Are antibodies acquired through milk and/or placenta?</a:t>
            </a:r>
          </a:p>
          <a:p>
            <a:pPr>
              <a:defRPr/>
            </a:pPr>
            <a:r>
              <a:rPr lang="en-US" dirty="0" smtClean="0"/>
              <a:t>Is </a:t>
            </a:r>
            <a:r>
              <a:rPr lang="en-US" i="1" dirty="0" smtClean="0"/>
              <a:t>Culiseta melanura </a:t>
            </a:r>
            <a:r>
              <a:rPr lang="en-US" dirty="0" smtClean="0"/>
              <a:t>the primary vector mosquito species throughout Vermont?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Antibodies We Found</a:t>
            </a:r>
            <a:endParaRPr lang="en-US" dirty="0"/>
          </a:p>
        </p:txBody>
      </p:sp>
      <p:sp>
        <p:nvSpPr>
          <p:cNvPr id="3" name="Content Placeholder 2"/>
          <p:cNvSpPr>
            <a:spLocks noGrp="1"/>
          </p:cNvSpPr>
          <p:nvPr>
            <p:ph idx="1"/>
          </p:nvPr>
        </p:nvSpPr>
        <p:spPr>
          <a:xfrm>
            <a:off x="457200" y="1981200"/>
            <a:ext cx="7010400" cy="3733800"/>
          </a:xfrm>
        </p:spPr>
        <p:txBody>
          <a:bodyPr/>
          <a:lstStyle/>
          <a:p>
            <a:pPr>
              <a:defRPr/>
            </a:pPr>
            <a:r>
              <a:rPr lang="en-US" dirty="0" smtClean="0"/>
              <a:t>Lyme disease</a:t>
            </a:r>
          </a:p>
          <a:p>
            <a:pPr>
              <a:defRPr/>
            </a:pPr>
            <a:r>
              <a:rPr lang="en-US" dirty="0" smtClean="0"/>
              <a:t>Anaplasmosis</a:t>
            </a:r>
          </a:p>
          <a:p>
            <a:pPr>
              <a:defRPr/>
            </a:pPr>
            <a:r>
              <a:rPr lang="en-US" dirty="0" smtClean="0"/>
              <a:t>Deer Tick </a:t>
            </a:r>
            <a:r>
              <a:rPr lang="en-US" dirty="0" smtClean="0"/>
              <a:t>Virus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Tick Surveys</a:t>
            </a:r>
            <a:endParaRPr lang="en-US" dirty="0"/>
          </a:p>
        </p:txBody>
      </p:sp>
      <p:sp>
        <p:nvSpPr>
          <p:cNvPr id="3" name="Content Placeholder 2"/>
          <p:cNvSpPr>
            <a:spLocks noGrp="1"/>
          </p:cNvSpPr>
          <p:nvPr>
            <p:ph idx="1"/>
          </p:nvPr>
        </p:nvSpPr>
        <p:spPr/>
        <p:txBody>
          <a:bodyPr/>
          <a:lstStyle/>
          <a:p>
            <a:r>
              <a:rPr lang="en-US" dirty="0" smtClean="0"/>
              <a:t>Quantitative Sampling (Alan Giese)</a:t>
            </a:r>
          </a:p>
          <a:p>
            <a:pPr lvl="1"/>
            <a:r>
              <a:rPr lang="en-US" dirty="0" smtClean="0"/>
              <a:t>Tick abundance</a:t>
            </a:r>
          </a:p>
          <a:p>
            <a:pPr lvl="1"/>
            <a:r>
              <a:rPr lang="en-US" dirty="0" smtClean="0"/>
              <a:t>Disease risk</a:t>
            </a:r>
          </a:p>
          <a:p>
            <a:r>
              <a:rPr lang="en-US" dirty="0" smtClean="0"/>
              <a:t>Test for tick-borne diseases (AGR lab)</a:t>
            </a:r>
          </a:p>
          <a:p>
            <a:pPr lvl="1"/>
            <a:r>
              <a:rPr lang="en-US" dirty="0" smtClean="0"/>
              <a:t>Borrelia (Lyme disease)</a:t>
            </a:r>
          </a:p>
          <a:p>
            <a:pPr lvl="1"/>
            <a:r>
              <a:rPr lang="en-US" dirty="0" smtClean="0"/>
              <a:t>Anaplasmosis</a:t>
            </a:r>
          </a:p>
          <a:p>
            <a:pPr lvl="1"/>
            <a:r>
              <a:rPr lang="en-US" dirty="0" smtClean="0"/>
              <a:t>Babiosis</a:t>
            </a:r>
          </a:p>
        </p:txBody>
      </p:sp>
    </p:spTree>
    <p:extLst>
      <p:ext uri="{BB962C8B-B14F-4D97-AF65-F5344CB8AC3E}">
        <p14:creationId xmlns:p14="http://schemas.microsoft.com/office/powerpoint/2010/main" val="2125377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81000"/>
            <a:ext cx="7772400" cy="1371600"/>
          </a:xfrm>
        </p:spPr>
        <p:txBody>
          <a:bodyPr/>
          <a:lstStyle/>
          <a:p>
            <a:pPr eaLnBrk="1" hangingPunct="1">
              <a:defRPr/>
            </a:pPr>
            <a:r>
              <a:rPr lang="en-US" altLang="en-US" sz="4000" dirty="0" smtClean="0"/>
              <a:t>For More Information on </a:t>
            </a:r>
            <a:r>
              <a:rPr lang="en-US" altLang="en-US" sz="4000" dirty="0" smtClean="0"/>
              <a:t>Mosquito-Borne </a:t>
            </a:r>
            <a:r>
              <a:rPr lang="en-US" altLang="en-US" sz="4000" dirty="0" smtClean="0"/>
              <a:t>Viruses</a:t>
            </a:r>
          </a:p>
        </p:txBody>
      </p:sp>
      <p:sp>
        <p:nvSpPr>
          <p:cNvPr id="76803" name="Rectangle 3"/>
          <p:cNvSpPr>
            <a:spLocks noGrp="1" noChangeArrowheads="1"/>
          </p:cNvSpPr>
          <p:nvPr>
            <p:ph type="body" idx="1"/>
          </p:nvPr>
        </p:nvSpPr>
        <p:spPr>
          <a:xfrm>
            <a:off x="304800" y="1981200"/>
            <a:ext cx="8610600" cy="4114800"/>
          </a:xfrm>
        </p:spPr>
        <p:txBody>
          <a:bodyPr/>
          <a:lstStyle/>
          <a:p>
            <a:pPr lvl="1" eaLnBrk="1" hangingPunct="1">
              <a:buFont typeface="Wingdings" pitchFamily="2" charset="2"/>
              <a:buNone/>
              <a:defRPr/>
            </a:pPr>
            <a:r>
              <a:rPr lang="en-US" altLang="en-US" dirty="0" smtClean="0"/>
              <a:t>Vermont Agency of Agriculture</a:t>
            </a:r>
          </a:p>
          <a:p>
            <a:pPr lvl="2" eaLnBrk="1" hangingPunct="1">
              <a:defRPr/>
            </a:pPr>
            <a:r>
              <a:rPr lang="en-US" altLang="en-US" dirty="0" smtClean="0">
                <a:hlinkClick r:id="rId2"/>
              </a:rPr>
              <a:t>http://agriculture.vermont.gov/plant_pest/mosquitoes_ticks/mosquitoes/testing</a:t>
            </a:r>
            <a:r>
              <a:rPr lang="en-US" altLang="en-US" dirty="0" smtClean="0"/>
              <a:t> </a:t>
            </a:r>
          </a:p>
          <a:p>
            <a:pPr lvl="1" eaLnBrk="1" hangingPunct="1">
              <a:buFont typeface="Wingdings" pitchFamily="2" charset="2"/>
              <a:buNone/>
              <a:defRPr/>
            </a:pPr>
            <a:r>
              <a:rPr lang="en-US" altLang="en-US" dirty="0" smtClean="0"/>
              <a:t>Vermont Department of Health</a:t>
            </a:r>
          </a:p>
          <a:p>
            <a:pPr lvl="2" eaLnBrk="1" hangingPunct="1">
              <a:defRPr/>
            </a:pPr>
            <a:r>
              <a:rPr lang="en-US" altLang="en-US" dirty="0" smtClean="0">
                <a:hlinkClick r:id="rId3"/>
              </a:rPr>
              <a:t>http://healthvermont.gov/prevent/arbovirus/surveillance/index.aspx</a:t>
            </a:r>
            <a:endParaRPr lang="en-US" altLang="en-US" dirty="0" smtClean="0"/>
          </a:p>
          <a:p>
            <a:pPr lvl="1" eaLnBrk="1" hangingPunct="1">
              <a:buFont typeface="Wingdings" pitchFamily="2" charset="2"/>
              <a:buNone/>
              <a:defRPr/>
            </a:pPr>
            <a:r>
              <a:rPr lang="en-US" altLang="en-US" dirty="0" smtClean="0"/>
              <a:t>Centers for Disease Control</a:t>
            </a:r>
          </a:p>
          <a:p>
            <a:pPr lvl="2" eaLnBrk="1" hangingPunct="1">
              <a:defRPr/>
            </a:pPr>
            <a:r>
              <a:rPr lang="en-US" altLang="en-US" dirty="0" smtClean="0">
                <a:hlinkClick r:id="rId4"/>
              </a:rPr>
              <a:t>http://www.cdc.gov/EasternEquineEncephalitis/</a:t>
            </a:r>
            <a:endParaRPr lang="en-US" altLang="en-US" dirty="0" smtClean="0"/>
          </a:p>
          <a:p>
            <a:pPr lvl="2" eaLnBrk="1" hangingPunct="1">
              <a:defRPr/>
            </a:pPr>
            <a:r>
              <a:rPr lang="en-US" altLang="en-US" dirty="0" smtClean="0">
                <a:hlinkClick r:id="rId5"/>
              </a:rPr>
              <a:t>http://www.cdc.gov/westnile/index.html</a:t>
            </a:r>
            <a:endParaRPr lang="en-US" alt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Acknowledgements</a:t>
            </a:r>
            <a:endParaRPr lang="en-US" dirty="0"/>
          </a:p>
        </p:txBody>
      </p:sp>
      <p:sp>
        <p:nvSpPr>
          <p:cNvPr id="16387" name="TextBox 2"/>
          <p:cNvSpPr txBox="1">
            <a:spLocks noChangeArrowheads="1"/>
          </p:cNvSpPr>
          <p:nvPr/>
        </p:nvSpPr>
        <p:spPr bwMode="auto">
          <a:xfrm>
            <a:off x="259448" y="1600200"/>
            <a:ext cx="8472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400" dirty="0">
                <a:effectLst>
                  <a:outerShdw blurRad="38100" dist="38100" dir="2700000" algn="tl">
                    <a:srgbClr val="000000">
                      <a:alpha val="43137"/>
                    </a:srgbClr>
                  </a:outerShdw>
                </a:effectLst>
              </a:rPr>
              <a:t>This </a:t>
            </a:r>
            <a:r>
              <a:rPr lang="en-US" altLang="en-US" sz="2400" dirty="0" smtClean="0">
                <a:effectLst>
                  <a:outerShdw blurRad="38100" dist="38100" dir="2700000" algn="tl">
                    <a:srgbClr val="000000">
                      <a:alpha val="43137"/>
                    </a:srgbClr>
                  </a:outerShdw>
                </a:effectLst>
              </a:rPr>
              <a:t>work would </a:t>
            </a:r>
            <a:r>
              <a:rPr lang="en-US" altLang="en-US" sz="2400" dirty="0">
                <a:effectLst>
                  <a:outerShdw blurRad="38100" dist="38100" dir="2700000" algn="tl">
                    <a:srgbClr val="000000">
                      <a:alpha val="43137"/>
                    </a:srgbClr>
                  </a:outerShdw>
                </a:effectLst>
              </a:rPr>
              <a:t>not have been possible</a:t>
            </a:r>
          </a:p>
          <a:p>
            <a:pPr algn="ctr">
              <a:spcBef>
                <a:spcPct val="0"/>
              </a:spcBef>
              <a:buClrTx/>
              <a:buSzTx/>
              <a:buFontTx/>
              <a:buNone/>
            </a:pPr>
            <a:r>
              <a:rPr lang="en-US" altLang="en-US" sz="2400" dirty="0">
                <a:effectLst>
                  <a:outerShdw blurRad="38100" dist="38100" dir="2700000" algn="tl">
                    <a:srgbClr val="000000">
                      <a:alpha val="43137"/>
                    </a:srgbClr>
                  </a:outerShdw>
                </a:effectLst>
              </a:rPr>
              <a:t>without </a:t>
            </a:r>
            <a:r>
              <a:rPr lang="en-US" altLang="en-US" sz="2400" dirty="0" smtClean="0">
                <a:effectLst>
                  <a:outerShdw blurRad="38100" dist="38100" dir="2700000" algn="tl">
                    <a:srgbClr val="000000">
                      <a:alpha val="43137"/>
                    </a:srgbClr>
                  </a:outerShdw>
                </a:effectLst>
              </a:rPr>
              <a:t>collaboration among several </a:t>
            </a:r>
            <a:r>
              <a:rPr lang="en-US" altLang="en-US" sz="2400" dirty="0">
                <a:effectLst>
                  <a:outerShdw blurRad="38100" dist="38100" dir="2700000" algn="tl">
                    <a:srgbClr val="000000">
                      <a:alpha val="43137"/>
                    </a:srgbClr>
                  </a:outerShdw>
                </a:effectLst>
              </a:rPr>
              <a:t>agencies and volunteers</a:t>
            </a:r>
          </a:p>
        </p:txBody>
      </p:sp>
      <p:sp>
        <p:nvSpPr>
          <p:cNvPr id="4" name="Rectangle 3"/>
          <p:cNvSpPr/>
          <p:nvPr/>
        </p:nvSpPr>
        <p:spPr>
          <a:xfrm>
            <a:off x="0" y="2582863"/>
            <a:ext cx="8991600" cy="3416320"/>
          </a:xfrm>
          <a:prstGeom prst="rect">
            <a:avLst/>
          </a:prstGeom>
        </p:spPr>
        <p:txBody>
          <a:bodyPr>
            <a:spAutoFit/>
          </a:bodyPr>
          <a:lstStyle/>
          <a:p>
            <a:pPr algn="ctr" eaLnBrk="1" hangingPunct="1">
              <a:lnSpc>
                <a:spcPct val="150000"/>
              </a:lnSpc>
              <a:defRPr/>
            </a:pPr>
            <a:r>
              <a:rPr lang="en-US" altLang="en-US" b="1" dirty="0">
                <a:solidFill>
                  <a:schemeClr val="bg1">
                    <a:lumMod val="50000"/>
                  </a:schemeClr>
                </a:solidFill>
              </a:rPr>
              <a:t>Vermont Agency of Agriculture</a:t>
            </a:r>
          </a:p>
          <a:p>
            <a:pPr algn="ctr" eaLnBrk="1" hangingPunct="1">
              <a:lnSpc>
                <a:spcPct val="150000"/>
              </a:lnSpc>
              <a:defRPr/>
            </a:pPr>
            <a:r>
              <a:rPr lang="en-US" altLang="en-US" b="1" dirty="0">
                <a:solidFill>
                  <a:schemeClr val="bg1">
                    <a:lumMod val="50000"/>
                  </a:schemeClr>
                </a:solidFill>
              </a:rPr>
              <a:t>Vermont Department of </a:t>
            </a:r>
            <a:r>
              <a:rPr lang="en-US" altLang="en-US" b="1" dirty="0" smtClean="0">
                <a:solidFill>
                  <a:schemeClr val="bg1">
                    <a:lumMod val="50000"/>
                  </a:schemeClr>
                </a:solidFill>
              </a:rPr>
              <a:t>Health</a:t>
            </a:r>
          </a:p>
          <a:p>
            <a:pPr algn="ctr" eaLnBrk="1" hangingPunct="1">
              <a:lnSpc>
                <a:spcPct val="150000"/>
              </a:lnSpc>
              <a:defRPr/>
            </a:pPr>
            <a:r>
              <a:rPr lang="en-US" altLang="en-US" b="1" dirty="0">
                <a:solidFill>
                  <a:schemeClr val="bg1">
                    <a:lumMod val="50000"/>
                  </a:schemeClr>
                </a:solidFill>
              </a:rPr>
              <a:t>Centers for Disease </a:t>
            </a:r>
            <a:r>
              <a:rPr lang="en-US" altLang="en-US" b="1" dirty="0" smtClean="0">
                <a:solidFill>
                  <a:schemeClr val="bg1">
                    <a:lumMod val="50000"/>
                  </a:schemeClr>
                </a:solidFill>
              </a:rPr>
              <a:t>Control</a:t>
            </a:r>
          </a:p>
          <a:p>
            <a:pPr algn="ctr" eaLnBrk="1" hangingPunct="1">
              <a:lnSpc>
                <a:spcPct val="150000"/>
              </a:lnSpc>
              <a:defRPr/>
            </a:pPr>
            <a:r>
              <a:rPr lang="en-US" altLang="en-US" b="1" dirty="0" smtClean="0">
                <a:solidFill>
                  <a:schemeClr val="bg1">
                    <a:lumMod val="50000"/>
                  </a:schemeClr>
                </a:solidFill>
              </a:rPr>
              <a:t>Connecticut Agricultural Experiment Station</a:t>
            </a:r>
          </a:p>
          <a:p>
            <a:pPr algn="ctr" eaLnBrk="1" hangingPunct="1">
              <a:lnSpc>
                <a:spcPct val="150000"/>
              </a:lnSpc>
              <a:defRPr/>
            </a:pPr>
            <a:r>
              <a:rPr lang="en-US" altLang="en-US" b="1" dirty="0" smtClean="0">
                <a:solidFill>
                  <a:schemeClr val="bg1">
                    <a:lumMod val="50000"/>
                  </a:schemeClr>
                </a:solidFill>
              </a:rPr>
              <a:t>New York State Wadsworth Lab</a:t>
            </a:r>
            <a:endParaRPr lang="en-US" altLang="en-US" b="1" dirty="0">
              <a:solidFill>
                <a:schemeClr val="bg1">
                  <a:lumMod val="50000"/>
                </a:schemeClr>
              </a:solidFill>
            </a:endParaRPr>
          </a:p>
          <a:p>
            <a:pPr algn="ctr" eaLnBrk="1" hangingPunct="1">
              <a:lnSpc>
                <a:spcPct val="150000"/>
              </a:lnSpc>
              <a:defRPr/>
            </a:pPr>
            <a:r>
              <a:rPr lang="en-US" altLang="en-US" b="1" dirty="0">
                <a:solidFill>
                  <a:schemeClr val="bg1">
                    <a:lumMod val="50000"/>
                  </a:schemeClr>
                </a:solidFill>
              </a:rPr>
              <a:t>Vermont Fish and Wildlife </a:t>
            </a:r>
            <a:r>
              <a:rPr lang="en-US" altLang="en-US" b="1" dirty="0" smtClean="0">
                <a:solidFill>
                  <a:schemeClr val="bg1">
                    <a:lumMod val="50000"/>
                  </a:schemeClr>
                </a:solidFill>
              </a:rPr>
              <a:t>Department</a:t>
            </a:r>
          </a:p>
          <a:p>
            <a:pPr algn="ctr" eaLnBrk="1" hangingPunct="1">
              <a:lnSpc>
                <a:spcPct val="150000"/>
              </a:lnSpc>
              <a:defRPr/>
            </a:pPr>
            <a:r>
              <a:rPr lang="en-US" altLang="en-US" b="1" dirty="0" smtClean="0">
                <a:solidFill>
                  <a:schemeClr val="bg1">
                    <a:lumMod val="50000"/>
                  </a:schemeClr>
                </a:solidFill>
              </a:rPr>
              <a:t>United States Department of Agriculture</a:t>
            </a:r>
            <a:endParaRPr lang="en-US" altLang="en-US" b="1" dirty="0">
              <a:solidFill>
                <a:schemeClr val="bg1">
                  <a:lumMod val="50000"/>
                </a:schemeClr>
              </a:solidFill>
            </a:endParaRPr>
          </a:p>
          <a:p>
            <a:pPr algn="ctr" eaLnBrk="1" hangingPunct="1">
              <a:lnSpc>
                <a:spcPct val="150000"/>
              </a:lnSpc>
              <a:defRPr/>
            </a:pPr>
            <a:r>
              <a:rPr lang="en-US" altLang="en-US" b="1" dirty="0" smtClean="0">
                <a:solidFill>
                  <a:schemeClr val="bg1">
                    <a:lumMod val="50000"/>
                  </a:schemeClr>
                </a:solidFill>
              </a:rPr>
              <a:t>and </a:t>
            </a:r>
            <a:r>
              <a:rPr lang="en-US" altLang="en-US" b="1" dirty="0">
                <a:solidFill>
                  <a:schemeClr val="bg1">
                    <a:lumMod val="50000"/>
                  </a:schemeClr>
                </a:solidFill>
              </a:rPr>
              <a:t>many Volunteers</a:t>
            </a:r>
          </a:p>
        </p:txBody>
      </p:sp>
      <p:sp>
        <p:nvSpPr>
          <p:cNvPr id="16389" name="TextBox 4"/>
          <p:cNvSpPr txBox="1">
            <a:spLocks noChangeArrowheads="1"/>
          </p:cNvSpPr>
          <p:nvPr/>
        </p:nvSpPr>
        <p:spPr bwMode="auto">
          <a:xfrm>
            <a:off x="2708275" y="6105525"/>
            <a:ext cx="331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800"/>
              <a:t>Thanks to everyone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55290"/>
          </a:xfrm>
        </p:spPr>
        <p:txBody>
          <a:bodyPr/>
          <a:lstStyle/>
          <a:p>
            <a:r>
              <a:rPr lang="en-US" dirty="0" smtClean="0"/>
              <a:t>Mosquito</a:t>
            </a:r>
            <a:r>
              <a:rPr lang="en-US" baseline="0" dirty="0" smtClean="0"/>
              <a:t> Trap Locations</a:t>
            </a:r>
          </a:p>
        </p:txBody>
      </p:sp>
      <p:grpSp>
        <p:nvGrpSpPr>
          <p:cNvPr id="4" name="Group 3"/>
          <p:cNvGrpSpPr/>
          <p:nvPr/>
        </p:nvGrpSpPr>
        <p:grpSpPr>
          <a:xfrm>
            <a:off x="303228" y="1236290"/>
            <a:ext cx="8554234" cy="5455867"/>
            <a:chOff x="298318" y="1219200"/>
            <a:chExt cx="8554234" cy="5455867"/>
          </a:xfrm>
        </p:grpSpPr>
        <p:grpSp>
          <p:nvGrpSpPr>
            <p:cNvPr id="5" name="Group 4"/>
            <p:cNvGrpSpPr/>
            <p:nvPr/>
          </p:nvGrpSpPr>
          <p:grpSpPr>
            <a:xfrm>
              <a:off x="298318" y="1219200"/>
              <a:ext cx="8554234" cy="5455867"/>
              <a:chOff x="298318" y="1219200"/>
              <a:chExt cx="8554234" cy="5455867"/>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18" y="1236292"/>
                <a:ext cx="4273682"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280552" cy="545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3356907" y="5344772"/>
                <a:ext cx="1210183" cy="693450"/>
                <a:chOff x="3412113" y="5344772"/>
                <a:chExt cx="1210183" cy="693450"/>
              </a:xfrm>
            </p:grpSpPr>
            <p:sp>
              <p:nvSpPr>
                <p:cNvPr id="21" name="Rectangle 20"/>
                <p:cNvSpPr/>
                <p:nvPr/>
              </p:nvSpPr>
              <p:spPr>
                <a:xfrm>
                  <a:off x="3412113" y="5344772"/>
                  <a:ext cx="1140756" cy="6934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82725" t="79263" r="13722" b="14667"/>
                <a:stretch/>
              </p:blipFill>
              <p:spPr bwMode="auto">
                <a:xfrm>
                  <a:off x="3467865" y="5393820"/>
                  <a:ext cx="287950" cy="62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679453" y="5349667"/>
                  <a:ext cx="805029" cy="246221"/>
                </a:xfrm>
                <a:prstGeom prst="rect">
                  <a:avLst/>
                </a:prstGeom>
                <a:noFill/>
              </p:spPr>
              <p:txBody>
                <a:bodyPr wrap="none" rtlCol="0">
                  <a:spAutoFit/>
                </a:bodyPr>
                <a:lstStyle/>
                <a:p>
                  <a:r>
                    <a:rPr lang="en-US" sz="1000" b="1" dirty="0" smtClean="0"/>
                    <a:t>Resting box</a:t>
                  </a:r>
                  <a:endParaRPr lang="en-US" sz="1000" b="1" dirty="0"/>
                </a:p>
              </p:txBody>
            </p:sp>
            <p:sp>
              <p:nvSpPr>
                <p:cNvPr id="24" name="TextBox 23"/>
                <p:cNvSpPr txBox="1"/>
                <p:nvPr/>
              </p:nvSpPr>
              <p:spPr>
                <a:xfrm>
                  <a:off x="3679453" y="5564561"/>
                  <a:ext cx="942843" cy="246221"/>
                </a:xfrm>
                <a:prstGeom prst="rect">
                  <a:avLst/>
                </a:prstGeom>
                <a:noFill/>
              </p:spPr>
              <p:txBody>
                <a:bodyPr wrap="square" rtlCol="0">
                  <a:spAutoFit/>
                </a:bodyPr>
                <a:lstStyle/>
                <a:p>
                  <a:r>
                    <a:rPr lang="en-US" sz="1000" b="1" dirty="0" smtClean="0"/>
                    <a:t>Gravid trap</a:t>
                  </a:r>
                  <a:endParaRPr lang="en-US" sz="1000" b="1" dirty="0"/>
                </a:p>
              </p:txBody>
            </p:sp>
            <p:sp>
              <p:nvSpPr>
                <p:cNvPr id="25" name="TextBox 24"/>
                <p:cNvSpPr txBox="1"/>
                <p:nvPr/>
              </p:nvSpPr>
              <p:spPr>
                <a:xfrm>
                  <a:off x="3679453" y="5792001"/>
                  <a:ext cx="649537" cy="246221"/>
                </a:xfrm>
                <a:prstGeom prst="rect">
                  <a:avLst/>
                </a:prstGeom>
                <a:noFill/>
              </p:spPr>
              <p:txBody>
                <a:bodyPr wrap="none" rtlCol="0">
                  <a:spAutoFit/>
                </a:bodyPr>
                <a:lstStyle/>
                <a:p>
                  <a:r>
                    <a:rPr lang="en-US" sz="1000" b="1" dirty="0" smtClean="0"/>
                    <a:t>CDC trap</a:t>
                  </a:r>
                  <a:endParaRPr lang="en-US" sz="1000" b="1" dirty="0"/>
                </a:p>
              </p:txBody>
            </p:sp>
          </p:grpSp>
          <p:grpSp>
            <p:nvGrpSpPr>
              <p:cNvPr id="15" name="Group 14"/>
              <p:cNvGrpSpPr/>
              <p:nvPr/>
            </p:nvGrpSpPr>
            <p:grpSpPr>
              <a:xfrm>
                <a:off x="7462690" y="5402891"/>
                <a:ext cx="1219200" cy="555026"/>
                <a:chOff x="7433186" y="5360085"/>
                <a:chExt cx="1219200" cy="555026"/>
              </a:xfrm>
            </p:grpSpPr>
            <p:sp>
              <p:nvSpPr>
                <p:cNvPr id="16" name="Rectangle 15"/>
                <p:cNvSpPr/>
                <p:nvPr/>
              </p:nvSpPr>
              <p:spPr>
                <a:xfrm>
                  <a:off x="7433186" y="5360085"/>
                  <a:ext cx="1219200" cy="55502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82725" t="79263" r="13188" b="18927"/>
                <a:stretch/>
              </p:blipFill>
              <p:spPr bwMode="auto">
                <a:xfrm>
                  <a:off x="7462690" y="5409133"/>
                  <a:ext cx="331215" cy="18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7700525" y="5364980"/>
                  <a:ext cx="805029" cy="246221"/>
                </a:xfrm>
                <a:prstGeom prst="rect">
                  <a:avLst/>
                </a:prstGeom>
                <a:noFill/>
              </p:spPr>
              <p:txBody>
                <a:bodyPr wrap="none" rtlCol="0">
                  <a:spAutoFit/>
                </a:bodyPr>
                <a:lstStyle/>
                <a:p>
                  <a:r>
                    <a:rPr lang="en-US" sz="1000" b="1" dirty="0" smtClean="0"/>
                    <a:t>Resting box</a:t>
                  </a:r>
                  <a:endParaRPr lang="en-US" sz="1000" b="1" dirty="0"/>
                </a:p>
              </p:txBody>
            </p:sp>
            <p:sp>
              <p:nvSpPr>
                <p:cNvPr id="19" name="TextBox 18"/>
                <p:cNvSpPr txBox="1"/>
                <p:nvPr/>
              </p:nvSpPr>
              <p:spPr>
                <a:xfrm>
                  <a:off x="7700525" y="5591444"/>
                  <a:ext cx="649537" cy="246221"/>
                </a:xfrm>
                <a:prstGeom prst="rect">
                  <a:avLst/>
                </a:prstGeom>
                <a:noFill/>
              </p:spPr>
              <p:txBody>
                <a:bodyPr wrap="none" rtlCol="0">
                  <a:spAutoFit/>
                </a:bodyPr>
                <a:lstStyle/>
                <a:p>
                  <a:r>
                    <a:rPr lang="en-US" sz="1000" b="1" dirty="0" smtClean="0"/>
                    <a:t>CDC trap</a:t>
                  </a:r>
                  <a:endParaRPr lang="en-US" sz="1000" b="1" dirty="0"/>
                </a:p>
              </p:txBody>
            </p:sp>
            <p:pic>
              <p:nvPicPr>
                <p:cNvPr id="20" name="Picture 19"/>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82725" t="83137" r="13722" b="14667"/>
                <a:stretch/>
              </p:blipFill>
              <p:spPr bwMode="auto">
                <a:xfrm>
                  <a:off x="7462690" y="5611201"/>
                  <a:ext cx="287950" cy="2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6" name="Picture 5" descr="C:\Users\Nik.Nikbakht\Desktop\Picture1.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3190" y="1296824"/>
              <a:ext cx="1354473" cy="173672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C:\Users\Nik.Nikbakht\Desktop\Picture1.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8101" y="1295400"/>
              <a:ext cx="1354473" cy="173672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336579">
              <a:off x="3032022" y="2533462"/>
              <a:ext cx="1053617" cy="1438734"/>
            </a:xfrm>
            <a:prstGeom prst="curvedLeftArrow">
              <a:avLst>
                <a:gd name="adj1" fmla="val 17189"/>
                <a:gd name="adj2" fmla="val 57166"/>
                <a:gd name="adj3" fmla="val 37577"/>
              </a:avLst>
            </a:prstGeom>
            <a:solidFill>
              <a:srgbClr val="C0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349049" y="1828800"/>
              <a:ext cx="491334" cy="533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49504" y="1295400"/>
              <a:ext cx="360720" cy="533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Left Arrow 10"/>
            <p:cNvSpPr/>
            <p:nvPr/>
          </p:nvSpPr>
          <p:spPr>
            <a:xfrm rot="2954105">
              <a:off x="7103571" y="2023167"/>
              <a:ext cx="1239535" cy="1585066"/>
            </a:xfrm>
            <a:prstGeom prst="curvedLeftArrow">
              <a:avLst>
                <a:gd name="adj1" fmla="val 17189"/>
                <a:gd name="adj2" fmla="val 57166"/>
                <a:gd name="adj3" fmla="val 37577"/>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7766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Trapping Effort</a:t>
            </a:r>
            <a:endParaRPr lang="en-US" dirty="0"/>
          </a:p>
        </p:txBody>
      </p:sp>
      <p:sp>
        <p:nvSpPr>
          <p:cNvPr id="3" name="Text Placeholder 2"/>
          <p:cNvSpPr>
            <a:spLocks noGrp="1"/>
          </p:cNvSpPr>
          <p:nvPr>
            <p:ph type="body" idx="4294967295"/>
          </p:nvPr>
        </p:nvSpPr>
        <p:spPr/>
        <p:txBody>
          <a:bodyPr/>
          <a:lstStyle/>
          <a:p>
            <a:r>
              <a:rPr lang="en-US" dirty="0" smtClean="0"/>
              <a:t>32,727 mosquitos identified from 31 towns</a:t>
            </a:r>
          </a:p>
          <a:p>
            <a:r>
              <a:rPr lang="en-US" dirty="0" smtClean="0"/>
              <a:t>Primary and Secondary Vector Species tested</a:t>
            </a:r>
          </a:p>
          <a:p>
            <a:r>
              <a:rPr lang="en-US" dirty="0" smtClean="0"/>
              <a:t>1,338</a:t>
            </a:r>
            <a:r>
              <a:rPr lang="en-US" baseline="0" dirty="0" smtClean="0"/>
              <a:t> mosquito pools tested</a:t>
            </a:r>
          </a:p>
          <a:p>
            <a:r>
              <a:rPr lang="en-US" baseline="0" dirty="0" smtClean="0"/>
              <a:t>16,729 mosquitoes tested</a:t>
            </a:r>
          </a:p>
        </p:txBody>
      </p:sp>
    </p:spTree>
    <p:extLst>
      <p:ext uri="{BB962C8B-B14F-4D97-AF65-F5344CB8AC3E}">
        <p14:creationId xmlns:p14="http://schemas.microsoft.com/office/powerpoint/2010/main" val="5172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2013 Temperature and Precipitation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335436268"/>
              </p:ext>
            </p:extLst>
          </p:nvPr>
        </p:nvGraphicFramePr>
        <p:xfrm>
          <a:off x="533400" y="1905000"/>
          <a:ext cx="8153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79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Arbovirus Test Results</a:t>
            </a:r>
            <a:endParaRPr lang="en-US" dirty="0"/>
          </a:p>
        </p:txBody>
      </p:sp>
      <p:sp>
        <p:nvSpPr>
          <p:cNvPr id="3" name="Text Placeholder 2"/>
          <p:cNvSpPr>
            <a:spLocks noGrp="1"/>
          </p:cNvSpPr>
          <p:nvPr>
            <p:ph type="body" idx="4294967295"/>
          </p:nvPr>
        </p:nvSpPr>
        <p:spPr/>
        <p:txBody>
          <a:bodyPr/>
          <a:lstStyle/>
          <a:p>
            <a:pPr marL="342900" marR="0" indent="-342900" algn="l" defTabSz="914400" rtl="0" eaLnBrk="0" fontAlgn="base" latinLnBrk="0" hangingPunct="0">
              <a:lnSpc>
                <a:spcPct val="100000"/>
              </a:lnSpc>
              <a:spcBef>
                <a:spcPct val="20000"/>
              </a:spcBef>
              <a:spcAft>
                <a:spcPct val="0"/>
              </a:spcAft>
              <a:buClr>
                <a:schemeClr val="hlink"/>
              </a:buClr>
              <a:buSzPct val="65000"/>
              <a:buFont typeface="Wingdings" pitchFamily="2" charset="2"/>
              <a:buChar char="n"/>
              <a:tabLst/>
              <a:defRPr/>
            </a:pPr>
            <a:r>
              <a:rPr lang="en-US" sz="3200" dirty="0" smtClean="0">
                <a:solidFill>
                  <a:schemeClr val="tx1"/>
                </a:solidFill>
                <a:effectLst>
                  <a:outerShdw blurRad="38100" dist="38100" dir="2700000" algn="tl" rotWithShape="0">
                    <a:srgbClr val="000000"/>
                  </a:outerShdw>
                </a:effectLst>
                <a:latin typeface="+mn-lt"/>
                <a:ea typeface="+mn-ea"/>
                <a:cs typeface="+mn-cs"/>
              </a:rPr>
              <a:t>4,481 Culiseta melanura collected</a:t>
            </a:r>
            <a:endParaRPr lang="en-US" sz="3200" dirty="0" smtClean="0">
              <a:effectLst/>
            </a:endParaRPr>
          </a:p>
          <a:p>
            <a:pPr rtl="0" eaLnBrk="0" fontAlgn="base" hangingPunct="0"/>
            <a:r>
              <a:rPr lang="en-US" sz="3200" baseline="0" dirty="0" smtClean="0">
                <a:solidFill>
                  <a:schemeClr val="tx1"/>
                </a:solidFill>
                <a:effectLst>
                  <a:outerShdw blurRad="38100" dist="38100" dir="2700000" algn="tl" rotWithShape="0">
                    <a:srgbClr val="000000"/>
                  </a:outerShdw>
                </a:effectLst>
                <a:latin typeface="+mn-lt"/>
                <a:ea typeface="+mn-ea"/>
                <a:cs typeface="+mn-cs"/>
              </a:rPr>
              <a:t>22 EEE+ pools – 6 towns</a:t>
            </a:r>
          </a:p>
          <a:p>
            <a:pPr lvl="1" rtl="0" eaLnBrk="0" fontAlgn="base" hangingPunct="0"/>
            <a:r>
              <a:rPr lang="en-US" sz="2000" dirty="0" smtClean="0">
                <a:effectLst/>
              </a:rPr>
              <a:t>20 Cs</a:t>
            </a:r>
            <a:r>
              <a:rPr lang="en-US" sz="2000" baseline="0" dirty="0" smtClean="0">
                <a:effectLst/>
              </a:rPr>
              <a:t> melanura</a:t>
            </a:r>
          </a:p>
          <a:p>
            <a:pPr lvl="1" rtl="0" eaLnBrk="0" fontAlgn="base" hangingPunct="0"/>
            <a:r>
              <a:rPr lang="en-US" sz="2000" baseline="0" dirty="0" smtClean="0">
                <a:effectLst/>
              </a:rPr>
              <a:t>1 Cq perturbans</a:t>
            </a:r>
          </a:p>
          <a:p>
            <a:pPr lvl="1" rtl="0" eaLnBrk="0" fontAlgn="base" hangingPunct="0"/>
            <a:r>
              <a:rPr lang="en-US" sz="2000" baseline="0" dirty="0" smtClean="0">
                <a:effectLst/>
              </a:rPr>
              <a:t>1 mix of Cx pipiens/restuans</a:t>
            </a:r>
            <a:endParaRPr lang="en-US" sz="2000" dirty="0" smtClean="0">
              <a:effectLst/>
            </a:endParaRPr>
          </a:p>
          <a:p>
            <a:pPr rtl="0" eaLnBrk="0" fontAlgn="base" hangingPunct="0"/>
            <a:r>
              <a:rPr lang="en-US" sz="3200" baseline="0" dirty="0" smtClean="0">
                <a:solidFill>
                  <a:schemeClr val="tx1"/>
                </a:solidFill>
                <a:effectLst>
                  <a:outerShdw blurRad="38100" dist="38100" dir="2700000" algn="tl" rotWithShape="0">
                    <a:srgbClr val="000000"/>
                  </a:outerShdw>
                </a:effectLst>
                <a:latin typeface="+mn-lt"/>
                <a:ea typeface="+mn-ea"/>
                <a:cs typeface="+mn-cs"/>
              </a:rPr>
              <a:t>29 WNV+ pools – 12 towns</a:t>
            </a:r>
          </a:p>
          <a:p>
            <a:pPr lvl="1" rtl="0" eaLnBrk="0" fontAlgn="base" hangingPunct="0"/>
            <a:r>
              <a:rPr lang="en-US" sz="2000" dirty="0" smtClean="0">
                <a:effectLst/>
              </a:rPr>
              <a:t>18</a:t>
            </a:r>
            <a:r>
              <a:rPr lang="en-US" sz="2000" baseline="0" dirty="0" smtClean="0">
                <a:effectLst/>
              </a:rPr>
              <a:t> </a:t>
            </a:r>
            <a:r>
              <a:rPr lang="en-US" sz="2000" dirty="0" smtClean="0">
                <a:effectLst/>
              </a:rPr>
              <a:t>Cs</a:t>
            </a:r>
            <a:r>
              <a:rPr lang="en-US" sz="2000" baseline="0" dirty="0" smtClean="0">
                <a:effectLst/>
              </a:rPr>
              <a:t> melanura</a:t>
            </a:r>
          </a:p>
          <a:p>
            <a:pPr lvl="1" rtl="0" eaLnBrk="0" fontAlgn="base" hangingPunct="0"/>
            <a:r>
              <a:rPr lang="en-US" sz="2000" baseline="0" dirty="0" smtClean="0">
                <a:effectLst/>
              </a:rPr>
              <a:t>10 Cx pipiens/restuans</a:t>
            </a:r>
          </a:p>
          <a:p>
            <a:pPr lvl="1" rtl="0" eaLnBrk="0" fontAlgn="base" hangingPunct="0"/>
            <a:r>
              <a:rPr lang="en-US" sz="2000" baseline="0" dirty="0" smtClean="0">
                <a:effectLst/>
              </a:rPr>
              <a:t>1 Aedes vexans</a:t>
            </a:r>
            <a:endParaRPr lang="en-US" sz="2000" dirty="0" smtClean="0">
              <a:effectLst/>
            </a:endParaRPr>
          </a:p>
        </p:txBody>
      </p:sp>
    </p:spTree>
    <p:extLst>
      <p:ext uri="{BB962C8B-B14F-4D97-AF65-F5344CB8AC3E}">
        <p14:creationId xmlns:p14="http://schemas.microsoft.com/office/powerpoint/2010/main" val="49933599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E51F506225D04BA51BB475F4613C5E" ma:contentTypeVersion="4" ma:contentTypeDescription="Create a new document." ma:contentTypeScope="" ma:versionID="07f04dffeab9ff4ed5a57c68ec5cea3c">
  <xsd:schema xmlns:xsd="http://www.w3.org/2001/XMLSchema" xmlns:xs="http://www.w3.org/2001/XMLSchema" xmlns:p="http://schemas.microsoft.com/office/2006/metadata/properties" xmlns:ns2="b261d912-a6f9-4421-a268-fa5828eb2b22" xmlns:ns3="78b1d7c0-b92f-4885-9ed7-40cd70855ce0" targetNamespace="http://schemas.microsoft.com/office/2006/metadata/properties" ma:root="true" ma:fieldsID="530c741d7683207811cb0129dd593049" ns2:_="" ns3:_="">
    <xsd:import namespace="b261d912-a6f9-4421-a268-fa5828eb2b22"/>
    <xsd:import namespace="78b1d7c0-b92f-4885-9ed7-40cd70855ce0"/>
    <xsd:element name="properties">
      <xsd:complexType>
        <xsd:sequence>
          <xsd:element name="documentManagement">
            <xsd:complexType>
              <xsd:all>
                <xsd:element ref="ns2:SharedWithUs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1d912-a6f9-4421-a268-fa5828eb2b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b1d7c0-b92f-4885-9ed7-40cd70855ce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dlc_DocId xmlns="78b1d7c0-b92f-4885-9ed7-40cd70855ce0">3H66W6JJ4AR6-483689113-259</_dlc_DocId>
    <_dlc_DocIdUrl xmlns="78b1d7c0-b92f-4885-9ed7-40cd70855ce0">
      <Url>https://outside.vermont.gov/agency/agriculture/vpac/_layouts/15/DocIdRedir.aspx?ID=3H66W6JJ4AR6-483689113-259</Url>
      <Description>3H66W6JJ4AR6-483689113-259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97185FD-FC63-43D0-A55F-104410D40875}"/>
</file>

<file path=customXml/itemProps2.xml><?xml version="1.0" encoding="utf-8"?>
<ds:datastoreItem xmlns:ds="http://schemas.openxmlformats.org/officeDocument/2006/customXml" ds:itemID="{6C55FABD-C6B8-4B12-B844-9FE5BABB27C7}"/>
</file>

<file path=customXml/itemProps3.xml><?xml version="1.0" encoding="utf-8"?>
<ds:datastoreItem xmlns:ds="http://schemas.openxmlformats.org/officeDocument/2006/customXml" ds:itemID="{BD2019DF-EAF4-40E1-A1DA-B7510EDA89D2}"/>
</file>

<file path=customXml/itemProps4.xml><?xml version="1.0" encoding="utf-8"?>
<ds:datastoreItem xmlns:ds="http://schemas.openxmlformats.org/officeDocument/2006/customXml" ds:itemID="{C2774023-EC4B-471A-8BE0-17A6EA022B49}"/>
</file>

<file path=docProps/app.xml><?xml version="1.0" encoding="utf-8"?>
<Properties xmlns="http://schemas.openxmlformats.org/officeDocument/2006/extended-properties" xmlns:vt="http://schemas.openxmlformats.org/officeDocument/2006/docPropsVTypes">
  <Template>Textured</Template>
  <TotalTime>1605</TotalTime>
  <Words>1608</Words>
  <Application>Microsoft Office PowerPoint</Application>
  <PresentationFormat>On-screen Show (4:3)</PresentationFormat>
  <Paragraphs>363</Paragraphs>
  <Slides>55</Slides>
  <Notes>8</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55</vt:i4>
      </vt:variant>
    </vt:vector>
  </HeadingPairs>
  <TitlesOfParts>
    <vt:vector size="63" baseType="lpstr">
      <vt:lpstr>Tahoma</vt:lpstr>
      <vt:lpstr>Arial</vt:lpstr>
      <vt:lpstr>Wingdings</vt:lpstr>
      <vt:lpstr>Calibri</vt:lpstr>
      <vt:lpstr>Textured</vt:lpstr>
      <vt:lpstr>Median</vt:lpstr>
      <vt:lpstr>1_Median</vt:lpstr>
      <vt:lpstr>Adobe Acrobat Document</vt:lpstr>
      <vt:lpstr>Review of 2013 Mosquito Surveillance and Suppression Activities   for Vermont Pesticides Advisory Council   March 26, 2014 Meeting  Alan C. Graham Vermont Agency of Agriculture  Erica Berl Vermont Department of Health</vt:lpstr>
      <vt:lpstr>Overview</vt:lpstr>
      <vt:lpstr>Three Types of Mosquito Traps</vt:lpstr>
      <vt:lpstr>Typical Resting Box Trap Site</vt:lpstr>
      <vt:lpstr>2013 Trap Locations</vt:lpstr>
      <vt:lpstr>Mosquito Trap Locations</vt:lpstr>
      <vt:lpstr>Trapping Effort</vt:lpstr>
      <vt:lpstr>2013 Temperature and Precipitation</vt:lpstr>
      <vt:lpstr>Arbovirus Test Results</vt:lpstr>
      <vt:lpstr>Map Summarizing 2013 Mosquito Surveillance Findings</vt:lpstr>
      <vt:lpstr>2013 Arbovirus Phenology</vt:lpstr>
      <vt:lpstr>No Human Cases of EEE  Found in 2013</vt:lpstr>
      <vt:lpstr>2 Human Cases of WNV in  2013</vt:lpstr>
      <vt:lpstr>2013 Veterinarian Arbovirus Reports</vt:lpstr>
      <vt:lpstr>Concerns During Season</vt:lpstr>
      <vt:lpstr>Aerial Spray Operation</vt:lpstr>
      <vt:lpstr>Response to EEE in 2013</vt:lpstr>
      <vt:lpstr>Recommendations </vt:lpstr>
      <vt:lpstr>Adulticide Operation</vt:lpstr>
      <vt:lpstr>Treatment Map</vt:lpstr>
      <vt:lpstr>Efficacy Results</vt:lpstr>
      <vt:lpstr>When is Larvicide Used?</vt:lpstr>
      <vt:lpstr>Why?</vt:lpstr>
      <vt:lpstr>2013 Larvicide Treatments</vt:lpstr>
      <vt:lpstr>Goals for 2014 </vt:lpstr>
      <vt:lpstr>Communication Tool -Risk Assessment Matrix</vt:lpstr>
      <vt:lpstr>Risk Assessment Maps - 2013</vt:lpstr>
      <vt:lpstr>Actions in Response to Risk Levels</vt:lpstr>
      <vt:lpstr>Response to EEE detection in 2014 – Education and Outreach</vt:lpstr>
      <vt:lpstr>2014 Surveillance Plans</vt:lpstr>
      <vt:lpstr>What do we know about Culiseta melanura?</vt:lpstr>
      <vt:lpstr>Culiseta melanura is Primary Vector</vt:lpstr>
      <vt:lpstr>Focused Trapping for Culiseta melanura in Vermont</vt:lpstr>
      <vt:lpstr>Weekly Average Culiseta melanura  numbers at Whiting Site</vt:lpstr>
      <vt:lpstr>Host Feeding Preference Study</vt:lpstr>
      <vt:lpstr>Host Feeding Patterns  of Culiseta melanura in Vermont</vt:lpstr>
      <vt:lpstr>What do we know about Culiseta melanura?</vt:lpstr>
      <vt:lpstr>Pie Graph Listing  Top Ten Host Species</vt:lpstr>
      <vt:lpstr>Top Ten Bird Species as  Hosts for Culiseta melanura</vt:lpstr>
      <vt:lpstr>Average Number Cs melanura compared with EEE+ 2012 pools</vt:lpstr>
      <vt:lpstr>Average Number Cs melanura compared with EEE+ 2013 pools</vt:lpstr>
      <vt:lpstr>EEE+ Pools in 2012 and 2013 Late July thru Mid September</vt:lpstr>
      <vt:lpstr>Vermont Cervid Sero Survey 2010-2012</vt:lpstr>
      <vt:lpstr>Objective</vt:lpstr>
      <vt:lpstr>Underlying Assumptions </vt:lpstr>
      <vt:lpstr>2010  Sero Survey</vt:lpstr>
      <vt:lpstr>2011  Sero Survey</vt:lpstr>
      <vt:lpstr>2012  Sero Survey</vt:lpstr>
      <vt:lpstr>Summary 2010-2012</vt:lpstr>
      <vt:lpstr>EEEv Sero Positive Cervids 2010-2012</vt:lpstr>
      <vt:lpstr>Unknown</vt:lpstr>
      <vt:lpstr>Other Antibodies We Found</vt:lpstr>
      <vt:lpstr>2014 Tick Surveys</vt:lpstr>
      <vt:lpstr>For More Information on Mosquito-Borne Viruses</vt:lpstr>
      <vt:lpstr>Acknowledgements</vt:lpstr>
    </vt:vector>
  </TitlesOfParts>
  <Company>Vermont Agency of Agriculture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 Deer Sera Survey</dc:title>
  <dc:creator>alan.graham</dc:creator>
  <cp:lastModifiedBy>Graham, Alan</cp:lastModifiedBy>
  <cp:revision>89</cp:revision>
  <dcterms:created xsi:type="dcterms:W3CDTF">2010-10-26T12:09:27Z</dcterms:created>
  <dcterms:modified xsi:type="dcterms:W3CDTF">2014-03-26T15:44:03Z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0x010100F3E51F506225D04BA51BB475F4613C5E</vt:lpwstr>
  </property>
  <property fmtid="{D5CDD505-2E9C-101B-9397-08002B2CF9AE}" pid="3" name="_dlc_DocIdItemGuid">
    <vt:lpwstr>d9751b9d-7722-4f74-927d-c99ca8463015</vt:lpwstr>
  </property>
</Properties>
</file>